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613" r:id="rId2"/>
    <p:sldId id="635" r:id="rId3"/>
    <p:sldId id="661" r:id="rId4"/>
    <p:sldId id="665" r:id="rId5"/>
    <p:sldId id="666" r:id="rId6"/>
    <p:sldId id="667" r:id="rId7"/>
    <p:sldId id="668" r:id="rId8"/>
    <p:sldId id="669" r:id="rId9"/>
    <p:sldId id="670" r:id="rId10"/>
    <p:sldId id="671" r:id="rId11"/>
    <p:sldId id="672" r:id="rId12"/>
    <p:sldId id="673" r:id="rId13"/>
    <p:sldId id="674" r:id="rId14"/>
    <p:sldId id="675" r:id="rId15"/>
    <p:sldId id="676" r:id="rId16"/>
    <p:sldId id="677" r:id="rId17"/>
    <p:sldId id="678" r:id="rId18"/>
    <p:sldId id="679" r:id="rId19"/>
    <p:sldId id="680" r:id="rId20"/>
    <p:sldId id="681" r:id="rId21"/>
    <p:sldId id="682" r:id="rId22"/>
    <p:sldId id="683" r:id="rId23"/>
    <p:sldId id="684" r:id="rId24"/>
    <p:sldId id="685" r:id="rId25"/>
    <p:sldId id="686" r:id="rId26"/>
    <p:sldId id="687" r:id="rId27"/>
    <p:sldId id="688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BDDAE1"/>
    <a:srgbClr val="FFFFFF"/>
    <a:srgbClr val="D7E9ED"/>
    <a:srgbClr val="95C5CF"/>
    <a:srgbClr val="4A94A4"/>
    <a:srgbClr val="428592"/>
    <a:srgbClr val="26525B"/>
    <a:srgbClr val="26525A"/>
    <a:srgbClr val="468D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266"/>
    <p:restoredTop sz="90413"/>
  </p:normalViewPr>
  <p:slideViewPr>
    <p:cSldViewPr snapToGrid="0">
      <p:cViewPr varScale="1">
        <p:scale>
          <a:sx n="204" d="100"/>
          <a:sy n="204" d="100"/>
        </p:scale>
        <p:origin x="2096" y="-12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99" d="100"/>
          <a:sy n="99" d="100"/>
        </p:scale>
        <p:origin x="4272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A546CD-0611-7545-8F55-072F0299D807}" type="datetimeFigureOut">
              <a:rPr lang="en-US" smtClean="0"/>
              <a:t>8/7/22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3A3637-B08E-7B43-A90A-62B08360F3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3746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A3637-B08E-7B43-A90A-62B08360F3F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8384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7B3C9-7587-400B-9089-7D6809A8EF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9490DD-AF35-4587-B9D1-45880B35A2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577CEA-0F08-414B-85DA-AD475AA6C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369C-CB3F-4260-86E8-FD3F54C73225}" type="datetimeFigureOut">
              <a:rPr lang="en-US" smtClean="0"/>
              <a:t>8/7/22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43E4A9-EA34-4567-B147-19B31A8516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1FBDAB-5AE3-464F-850D-FA7CF8C03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DC5F3FB-58FD-0F48-919A-622FB0569E9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33026" b="22635"/>
          <a:stretch/>
        </p:blipFill>
        <p:spPr>
          <a:xfrm>
            <a:off x="0" y="4470400"/>
            <a:ext cx="12192000" cy="238760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BB1E22A-55EA-A441-8F44-A6473C435661}"/>
              </a:ext>
            </a:extLst>
          </p:cNvPr>
          <p:cNvCxnSpPr>
            <a:cxnSpLocks/>
          </p:cNvCxnSpPr>
          <p:nvPr userDrawn="1"/>
        </p:nvCxnSpPr>
        <p:spPr>
          <a:xfrm>
            <a:off x="1524000" y="2496618"/>
            <a:ext cx="9144000" cy="0"/>
          </a:xfrm>
          <a:prstGeom prst="line">
            <a:avLst/>
          </a:prstGeom>
          <a:ln w="254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17751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A6B3B-2EE8-413C-AEA9-00A7F5B04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7D52A2-4981-453B-8E40-3889973814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696B23-F8EC-4AF7-860F-1B81BEA007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369C-CB3F-4260-86E8-FD3F54C73225}" type="datetimeFigureOut">
              <a:rPr lang="en-US" smtClean="0"/>
              <a:t>8/7/22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451F13-26D7-4F75-A69F-318D380897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451EE4-67A6-4519-A097-EBE2D9EE8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8880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52BCC41-7250-4AB4-B8F3-B870458CF3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A9BD655-0285-45AF-B586-88C5C117D4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37C908-D48E-477D-BD83-D17831A8B2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369C-CB3F-4260-86E8-FD3F54C73225}" type="datetimeFigureOut">
              <a:rPr lang="en-US" smtClean="0"/>
              <a:t>8/7/22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1E4267-80A7-4BD6-9D8A-3B8E0D015B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702BE3-BAA5-4467-A768-40AA633BC6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3535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E4AD06-00F0-4163-B5B0-388C5E999D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0350"/>
            <a:ext cx="10515600" cy="1006475"/>
          </a:xfrm>
        </p:spPr>
        <p:txBody>
          <a:bodyPr>
            <a:normAutofit/>
          </a:bodyPr>
          <a:lstStyle>
            <a:lvl1pPr>
              <a:defRPr sz="40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D51320-718B-4A8C-BCD6-5C636262C4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6849"/>
            <a:ext cx="10515600" cy="4710113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41ED62-8EC8-4837-8D9D-83B8B2163E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369C-CB3F-4260-86E8-FD3F54C73225}" type="datetimeFigureOut">
              <a:rPr lang="en-US" smtClean="0"/>
              <a:t>8/7/22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F6C281-F3EB-4689-82AE-7DF691AEEC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F9F5B2-7E66-4A6D-B7E7-BDCF7CB89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master_bluesidebar.eps">
            <a:extLst>
              <a:ext uri="{FF2B5EF4-FFF2-40B4-BE49-F238E27FC236}">
                <a16:creationId xmlns:a16="http://schemas.microsoft.com/office/drawing/2014/main" id="{C67F982E-175C-854E-AE44-6563B602662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7400"/>
            <a:ext cx="101600" cy="1041400"/>
          </a:xfrm>
          <a:prstGeom prst="rect">
            <a:avLst/>
          </a:prstGeom>
        </p:spPr>
      </p:pic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370945F8-FA5E-BD4C-B85E-079CF68BD320}"/>
              </a:ext>
            </a:extLst>
          </p:cNvPr>
          <p:cNvCxnSpPr>
            <a:cxnSpLocks/>
          </p:cNvCxnSpPr>
          <p:nvPr userDrawn="1"/>
        </p:nvCxnSpPr>
        <p:spPr>
          <a:xfrm>
            <a:off x="838200" y="1237457"/>
            <a:ext cx="10515600" cy="0"/>
          </a:xfrm>
          <a:prstGeom prst="line">
            <a:avLst/>
          </a:prstGeom>
          <a:ln w="38100">
            <a:solidFill>
              <a:schemeClr val="accent5">
                <a:alpha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97418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570B6B-A3DD-445F-B3AD-713250EF5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F6F9CC-3B71-43C8-9C61-1625ECC20D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6DE658-772C-4C1A-9320-5ADBBF2457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369C-CB3F-4260-86E8-FD3F54C73225}" type="datetimeFigureOut">
              <a:rPr lang="en-US" smtClean="0"/>
              <a:t>8/7/22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7087A3-385C-4E4C-BE8D-86A29799B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A6E31D-5A28-412B-A42B-151E38583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9133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C80881-F277-4A4F-99FC-BB81FC79E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4FE642-6C27-43DA-8F2A-AA0DE0379D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4E5B62-6FF7-4867-8A4B-DA2245A457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D40964-CEB0-41E0-938F-45F795FB06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369C-CB3F-4260-86E8-FD3F54C73225}" type="datetimeFigureOut">
              <a:rPr lang="en-US" smtClean="0"/>
              <a:t>8/7/22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8AE6C7-DC66-45B7-8C47-539EE759D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4C33A2-1CB9-4FA0-A57F-A2C6B21FF9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6554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4FA06-9A5E-4F69-BB47-F6F782F22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C07E60-BF84-4F02-B48F-E472526464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E77017-E975-4C86-A998-CBE8BA8D6D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7E6722-AA3A-4DA3-8B7E-7E14613639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7BACFAF-81EB-4E48-A140-B998C5B26AE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4466816-E31F-4CFF-9425-5A2DF34DBC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369C-CB3F-4260-86E8-FD3F54C73225}" type="datetimeFigureOut">
              <a:rPr lang="en-US" smtClean="0"/>
              <a:t>8/7/22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7F569C1-09A8-44CF-BF37-8438D2483E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7C1EEC0-A903-44CA-A137-A025A64C7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8641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C41E3D-53FE-4E14-911B-1FD1767F3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4DB257E-1EF7-47FA-AFDF-02522B4121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369C-CB3F-4260-86E8-FD3F54C73225}" type="datetimeFigureOut">
              <a:rPr lang="en-US" smtClean="0"/>
              <a:t>8/7/22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5EC39A-33A7-44F0-BB90-58D79BE132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8F787F-858B-48DE-B005-40B2D6685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0227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C413D3A-3C17-493D-9D6B-38590483B9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369C-CB3F-4260-86E8-FD3F54C73225}" type="datetimeFigureOut">
              <a:rPr lang="en-US" smtClean="0"/>
              <a:t>8/7/22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CEC6B2-EFEF-4325-9347-421330B6A3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44B540-2BFA-4DB0-B445-01FA7785F4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6269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AEF9B-1E8A-4145-BD80-65C32FCD71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E91F1F-DE67-4D48-AAEF-F072616658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779707-49DB-4FFA-9EE0-7D506E0DE3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974BF2-494E-47DC-9EA2-57BD686D97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369C-CB3F-4260-86E8-FD3F54C73225}" type="datetimeFigureOut">
              <a:rPr lang="en-US" smtClean="0"/>
              <a:t>8/7/22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0D2759-2D89-447E-A96D-AC14817941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9E77C4-09CB-42A0-B7FF-689DF1176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0641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8A3526-62C5-4413-BA99-66C2973444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3791C0C-975F-4D26-9315-CBAF7FEF7E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505C5D-FAAB-4342-BB7F-4A04A914F0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9552DD-2F27-47AC-951B-A6EA84CD9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369C-CB3F-4260-86E8-FD3F54C73225}" type="datetimeFigureOut">
              <a:rPr lang="en-US" smtClean="0"/>
              <a:t>8/7/22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DEDCFE-FA9C-4188-AAC4-FBBCA9C608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0AD5D0-9FF2-4617-A44F-64927DDBF2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1904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D0C16CA-149A-4554-A7AC-6378DFDBA3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8925"/>
            <a:ext cx="10515600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CD363A-813E-4BB3-889B-1C499FDAA5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400179"/>
            <a:ext cx="10515600" cy="4776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EBF87A-DE19-4D5C-9AE2-525B279B13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CA369C-CB3F-4260-86E8-FD3F54C73225}" type="datetimeFigureOut">
              <a:rPr lang="en-US" smtClean="0"/>
              <a:t>8/7/22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780B64-0FEF-47A9-B912-97DDB82F3F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5C032B-1D13-4647-9C70-987EDB3CB7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3768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11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course.ece.cmu.edu/~ee760/760docs/hMetisManual.pdf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5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7D026E-7F51-6F43-8EE2-36F321A346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3925" y="608013"/>
            <a:ext cx="10401300" cy="1264330"/>
          </a:xfrm>
        </p:spPr>
        <p:txBody>
          <a:bodyPr>
            <a:noAutofit/>
          </a:bodyPr>
          <a:lstStyle/>
          <a:p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Lecture 5: Circuit Partitioning – III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189274-9BB6-0B4C-9E6B-40385AF91C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720873"/>
            <a:ext cx="9144000" cy="1655762"/>
          </a:xfrm>
        </p:spPr>
        <p:txBody>
          <a:bodyPr>
            <a:normAutofit/>
          </a:bodyPr>
          <a:lstStyle/>
          <a:p>
            <a:r>
              <a:rPr lang="en-US" sz="2600" dirty="0"/>
              <a:t>Tsung-Wei (TW) Huang </a:t>
            </a:r>
          </a:p>
          <a:p>
            <a:r>
              <a:rPr lang="en-US" sz="2600" dirty="0"/>
              <a:t>Department of Electrical and Computer Engineering</a:t>
            </a:r>
          </a:p>
          <a:p>
            <a:r>
              <a:rPr lang="en-US" sz="2600" dirty="0"/>
              <a:t>University of Utah, Salt Lake City, UT</a:t>
            </a:r>
          </a:p>
        </p:txBody>
      </p:sp>
    </p:spTree>
    <p:extLst>
      <p:ext uri="{BB962C8B-B14F-4D97-AF65-F5344CB8AC3E}">
        <p14:creationId xmlns:p14="http://schemas.microsoft.com/office/powerpoint/2010/main" val="5839189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9772B-060C-9B42-82D2-12D62EBBA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Ideas of SA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BEE106-EF0D-F242-A5FC-41E2651D3E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zh-TW" dirty="0">
                <a:ea typeface="新細明體" panose="02020500000000000000" pitchFamily="18" charset="-120"/>
              </a:rPr>
              <a:t>Inspired by the </a:t>
            </a:r>
            <a:r>
              <a:rPr lang="en-US" altLang="zh-TW" i="1" dirty="0">
                <a:ea typeface="新細明體" panose="02020500000000000000" pitchFamily="18" charset="-120"/>
              </a:rPr>
              <a:t>Annealing Process</a:t>
            </a:r>
            <a:r>
              <a:rPr lang="en-US" altLang="zh-TW" dirty="0">
                <a:ea typeface="新細明體" panose="02020500000000000000" pitchFamily="18" charset="-120"/>
              </a:rPr>
              <a:t>:</a:t>
            </a:r>
          </a:p>
          <a:p>
            <a:pPr lvl="1" eaLnBrk="1" hangingPunct="1"/>
            <a:r>
              <a:rPr lang="en-US" altLang="zh-TW" dirty="0">
                <a:ea typeface="新細明體" panose="02020500000000000000" pitchFamily="18" charset="-120"/>
              </a:rPr>
              <a:t>The process of carefully cooling molten metals in order to obtain a good crystal structure</a:t>
            </a:r>
          </a:p>
          <a:p>
            <a:pPr lvl="1" eaLnBrk="1" hangingPunct="1"/>
            <a:r>
              <a:rPr lang="en-US" altLang="zh-TW" dirty="0">
                <a:ea typeface="新細明體" panose="02020500000000000000" pitchFamily="18" charset="-120"/>
              </a:rPr>
              <a:t>First, metal is heated to a very high temperature</a:t>
            </a:r>
          </a:p>
          <a:p>
            <a:pPr lvl="1" eaLnBrk="1" hangingPunct="1"/>
            <a:r>
              <a:rPr lang="en-US" altLang="zh-TW" dirty="0">
                <a:ea typeface="新細明體" panose="02020500000000000000" pitchFamily="18" charset="-120"/>
              </a:rPr>
              <a:t>Then slowly cooled</a:t>
            </a:r>
          </a:p>
          <a:p>
            <a:pPr lvl="1" eaLnBrk="1" hangingPunct="1"/>
            <a:r>
              <a:rPr lang="en-US" altLang="zh-TW" dirty="0">
                <a:ea typeface="新細明體" panose="02020500000000000000" pitchFamily="18" charset="-120"/>
              </a:rPr>
              <a:t>By cooling at a proper rate, atoms will have an increased chance to regain proper crystal structure</a:t>
            </a:r>
          </a:p>
          <a:p>
            <a:pPr eaLnBrk="1" hangingPunct="1"/>
            <a:r>
              <a:rPr lang="en-US" altLang="zh-TW" dirty="0">
                <a:ea typeface="新細明體" panose="02020500000000000000" pitchFamily="18" charset="-120"/>
              </a:rPr>
              <a:t>Attaining a min cost state in simulated annealing is analogous to attaining a good crystal structure in annealing</a:t>
            </a:r>
            <a:endParaRPr lang="zh-TW" altLang="en-US" dirty="0">
              <a:ea typeface="新細明體" panose="02020500000000000000" pitchFamily="18" charset="-12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49789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BC338D-0985-B340-8C49-B14111685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Ideas of SA (cont’d)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F39829-1A6A-A94C-AF49-985F64F697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eaLnBrk="1" hangingPunct="1"/>
            <a:r>
              <a:rPr lang="en-US" altLang="zh-TW" dirty="0">
                <a:ea typeface="新細明體" panose="02020500000000000000" pitchFamily="18" charset="-120"/>
              </a:rPr>
              <a:t>Non-zero probability for “up-hill” moves.</a:t>
            </a:r>
          </a:p>
          <a:p>
            <a:pPr eaLnBrk="1" hangingPunct="1"/>
            <a:r>
              <a:rPr lang="en-US" altLang="zh-TW" dirty="0">
                <a:ea typeface="新細明體" panose="02020500000000000000" pitchFamily="18" charset="-120"/>
              </a:rPr>
              <a:t>Probability depends on</a:t>
            </a:r>
          </a:p>
          <a:p>
            <a:pPr lvl="1"/>
            <a:r>
              <a:rPr lang="en-US" altLang="zh-TW" dirty="0">
                <a:ea typeface="新細明體" panose="02020500000000000000" pitchFamily="18" charset="-120"/>
              </a:rPr>
              <a:t>magnitude of the “up-hill” movement</a:t>
            </a:r>
          </a:p>
          <a:p>
            <a:pPr lvl="1"/>
            <a:r>
              <a:rPr lang="en-US" altLang="zh-TW" dirty="0">
                <a:ea typeface="新細明體" panose="02020500000000000000" pitchFamily="18" charset="-120"/>
              </a:rPr>
              <a:t>total search time</a:t>
            </a:r>
          </a:p>
          <a:p>
            <a:pPr eaLnBrk="1" hangingPunct="1"/>
            <a:endParaRPr lang="en-US" altLang="zh-TW" dirty="0">
              <a:ea typeface="新細明體" panose="02020500000000000000" pitchFamily="18" charset="-120"/>
            </a:endParaRPr>
          </a:p>
          <a:p>
            <a:pPr eaLnBrk="1" hangingPunct="1"/>
            <a:endParaRPr lang="en-US" altLang="zh-TW" dirty="0">
              <a:ea typeface="新細明體" panose="02020500000000000000" pitchFamily="18" charset="-120"/>
            </a:endParaRPr>
          </a:p>
          <a:p>
            <a:pPr eaLnBrk="1" hangingPunct="1"/>
            <a:endParaRPr lang="en-US" altLang="zh-TW" dirty="0">
              <a:ea typeface="新細明體" panose="02020500000000000000" pitchFamily="18" charset="-120"/>
            </a:endParaRPr>
          </a:p>
          <a:p>
            <a:pPr eaLnBrk="1" hangingPunct="1"/>
            <a:r>
              <a:rPr lang="en-US" altLang="zh-TW" i="1" dirty="0">
                <a:ea typeface="新細明體" panose="02020500000000000000" pitchFamily="18" charset="-120"/>
              </a:rPr>
              <a:t>△C</a:t>
            </a:r>
            <a:r>
              <a:rPr lang="en-US" altLang="zh-TW" dirty="0">
                <a:ea typeface="新細明體" panose="02020500000000000000" pitchFamily="18" charset="-120"/>
              </a:rPr>
              <a:t> = </a:t>
            </a:r>
            <a:r>
              <a:rPr lang="en-US" altLang="zh-TW" i="1" dirty="0">
                <a:ea typeface="新細明體" panose="02020500000000000000" pitchFamily="18" charset="-120"/>
              </a:rPr>
              <a:t>cost</a:t>
            </a:r>
            <a:r>
              <a:rPr lang="en-US" altLang="zh-TW" dirty="0">
                <a:ea typeface="新細明體" panose="02020500000000000000" pitchFamily="18" charset="-120"/>
              </a:rPr>
              <a:t>(</a:t>
            </a:r>
            <a:r>
              <a:rPr lang="en-US" altLang="zh-TW" i="1" dirty="0">
                <a:ea typeface="新細明體" panose="02020500000000000000" pitchFamily="18" charset="-120"/>
              </a:rPr>
              <a:t>S</a:t>
            </a:r>
            <a:r>
              <a:rPr lang="en-US" altLang="zh-TW" dirty="0">
                <a:ea typeface="新細明體" panose="02020500000000000000" pitchFamily="18" charset="-120"/>
              </a:rPr>
              <a:t>’) – </a:t>
            </a:r>
            <a:r>
              <a:rPr lang="en-US" altLang="zh-TW" i="1" dirty="0">
                <a:ea typeface="新細明體" panose="02020500000000000000" pitchFamily="18" charset="-120"/>
              </a:rPr>
              <a:t>cost</a:t>
            </a:r>
            <a:r>
              <a:rPr lang="en-US" altLang="zh-TW" dirty="0">
                <a:ea typeface="新細明體" panose="02020500000000000000" pitchFamily="18" charset="-120"/>
              </a:rPr>
              <a:t>(</a:t>
            </a:r>
            <a:r>
              <a:rPr lang="en-US" altLang="zh-TW" i="1" dirty="0">
                <a:ea typeface="新細明體" panose="02020500000000000000" pitchFamily="18" charset="-120"/>
              </a:rPr>
              <a:t>S</a:t>
            </a:r>
            <a:r>
              <a:rPr lang="en-US" altLang="zh-TW" dirty="0">
                <a:ea typeface="新細明體" panose="02020500000000000000" pitchFamily="18" charset="-120"/>
              </a:rPr>
              <a:t>)</a:t>
            </a:r>
          </a:p>
          <a:p>
            <a:pPr eaLnBrk="1" hangingPunct="1"/>
            <a:r>
              <a:rPr lang="en-US" altLang="zh-TW" i="1" dirty="0">
                <a:ea typeface="新細明體" panose="02020500000000000000" pitchFamily="18" charset="-120"/>
              </a:rPr>
              <a:t>T</a:t>
            </a:r>
            <a:r>
              <a:rPr lang="en-US" altLang="zh-TW" dirty="0">
                <a:ea typeface="新細明體" panose="02020500000000000000" pitchFamily="18" charset="-120"/>
              </a:rPr>
              <a:t>: Control parameter (temperature)</a:t>
            </a:r>
          </a:p>
          <a:p>
            <a:pPr eaLnBrk="1" hangingPunct="1"/>
            <a:r>
              <a:rPr lang="en-US" altLang="zh-TW" dirty="0">
                <a:ea typeface="新細明體" panose="02020500000000000000" pitchFamily="18" charset="-120"/>
              </a:rPr>
              <a:t>Annealing schedule: </a:t>
            </a:r>
            <a:r>
              <a:rPr lang="en-US" altLang="zh-TW" i="1" dirty="0">
                <a:ea typeface="新細明體" panose="02020500000000000000" pitchFamily="18" charset="-120"/>
              </a:rPr>
              <a:t>T</a:t>
            </a:r>
            <a:r>
              <a:rPr lang="en-US" altLang="zh-TW" dirty="0">
                <a:ea typeface="新細明體" panose="02020500000000000000" pitchFamily="18" charset="-120"/>
              </a:rPr>
              <a:t> = </a:t>
            </a:r>
            <a:r>
              <a:rPr lang="en-US" altLang="zh-TW" i="1" dirty="0">
                <a:ea typeface="新細明體" panose="02020500000000000000" pitchFamily="18" charset="-120"/>
              </a:rPr>
              <a:t>T</a:t>
            </a:r>
            <a:r>
              <a:rPr lang="en-US" altLang="zh-TW" baseline="-25000" dirty="0">
                <a:ea typeface="新細明體" panose="02020500000000000000" pitchFamily="18" charset="-120"/>
              </a:rPr>
              <a:t>0</a:t>
            </a:r>
            <a:r>
              <a:rPr lang="en-US" altLang="zh-TW" dirty="0">
                <a:ea typeface="新細明體" panose="02020500000000000000" pitchFamily="18" charset="-120"/>
              </a:rPr>
              <a:t>, </a:t>
            </a:r>
            <a:r>
              <a:rPr lang="en-US" altLang="zh-TW" i="1" dirty="0">
                <a:ea typeface="新細明體" panose="02020500000000000000" pitchFamily="18" charset="-120"/>
              </a:rPr>
              <a:t>T</a:t>
            </a:r>
            <a:r>
              <a:rPr lang="en-US" altLang="zh-TW" baseline="-25000" dirty="0">
                <a:ea typeface="新細明體" panose="02020500000000000000" pitchFamily="18" charset="-120"/>
              </a:rPr>
              <a:t>1</a:t>
            </a:r>
            <a:r>
              <a:rPr lang="en-US" altLang="zh-TW" dirty="0">
                <a:ea typeface="新細明體" panose="02020500000000000000" pitchFamily="18" charset="-120"/>
              </a:rPr>
              <a:t>, </a:t>
            </a:r>
            <a:r>
              <a:rPr lang="en-US" altLang="zh-TW" i="1" dirty="0">
                <a:ea typeface="新細明體" panose="02020500000000000000" pitchFamily="18" charset="-120"/>
              </a:rPr>
              <a:t>T</a:t>
            </a:r>
            <a:r>
              <a:rPr lang="en-US" altLang="zh-TW" baseline="-25000" dirty="0">
                <a:ea typeface="新細明體" panose="02020500000000000000" pitchFamily="18" charset="-120"/>
              </a:rPr>
              <a:t>2</a:t>
            </a:r>
            <a:r>
              <a:rPr lang="en-US" altLang="zh-TW" dirty="0">
                <a:ea typeface="新細明體" panose="02020500000000000000" pitchFamily="18" charset="-120"/>
              </a:rPr>
              <a:t>,…, where </a:t>
            </a:r>
            <a:r>
              <a:rPr lang="en-US" altLang="zh-TW" i="1" dirty="0" err="1">
                <a:ea typeface="新細明體" panose="02020500000000000000" pitchFamily="18" charset="-120"/>
              </a:rPr>
              <a:t>T</a:t>
            </a:r>
            <a:r>
              <a:rPr lang="en-US" altLang="zh-TW" i="1" baseline="-25000" dirty="0" err="1">
                <a:ea typeface="新細明體" panose="02020500000000000000" pitchFamily="18" charset="-120"/>
              </a:rPr>
              <a:t>i</a:t>
            </a:r>
            <a:r>
              <a:rPr lang="en-US" altLang="zh-TW" i="1" baseline="-25000" dirty="0">
                <a:ea typeface="新細明體" panose="02020500000000000000" pitchFamily="18" charset="-120"/>
              </a:rPr>
              <a:t> </a:t>
            </a:r>
            <a:r>
              <a:rPr lang="en-US" altLang="zh-TW" dirty="0">
                <a:ea typeface="新細明體" panose="02020500000000000000" pitchFamily="18" charset="-120"/>
              </a:rPr>
              <a:t>= r</a:t>
            </a:r>
            <a:r>
              <a:rPr lang="en-US" altLang="zh-TW" i="1" baseline="30000" dirty="0">
                <a:ea typeface="新細明體" panose="02020500000000000000" pitchFamily="18" charset="-120"/>
              </a:rPr>
              <a:t>i</a:t>
            </a:r>
            <a:r>
              <a:rPr lang="en-US" altLang="zh-TW" i="1" dirty="0">
                <a:ea typeface="新細明體" panose="02020500000000000000" pitchFamily="18" charset="-120"/>
              </a:rPr>
              <a:t>T</a:t>
            </a:r>
            <a:r>
              <a:rPr lang="en-US" altLang="zh-TW" baseline="-25000" dirty="0">
                <a:ea typeface="新細明體" panose="02020500000000000000" pitchFamily="18" charset="-120"/>
              </a:rPr>
              <a:t>0</a:t>
            </a:r>
            <a:r>
              <a:rPr lang="en-US" altLang="zh-TW" dirty="0">
                <a:ea typeface="新細明體" panose="02020500000000000000" pitchFamily="18" charset="-120"/>
              </a:rPr>
              <a:t>, r &lt;1.</a:t>
            </a:r>
          </a:p>
          <a:p>
            <a:endParaRPr lang="en-US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09BD729B-4E9E-634F-8602-2D4FE3C2CD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6984" y="3056844"/>
            <a:ext cx="9690708" cy="13518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994353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23A7E-111B-1A4D-BC80-916F049CC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Things to Consider in SA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441467-F760-8747-8D43-231961F192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zh-TW" dirty="0">
                <a:ea typeface="新細明體" panose="02020500000000000000" pitchFamily="18" charset="-120"/>
              </a:rPr>
              <a:t>When solving a combinatorial problem, we have to decide:</a:t>
            </a:r>
          </a:p>
          <a:p>
            <a:pPr lvl="1" eaLnBrk="1" hangingPunct="1"/>
            <a:r>
              <a:rPr lang="en-US" altLang="zh-TW" dirty="0">
                <a:ea typeface="新細明體" panose="02020500000000000000" pitchFamily="18" charset="-120"/>
              </a:rPr>
              <a:t>The state space</a:t>
            </a:r>
          </a:p>
          <a:p>
            <a:pPr lvl="1" eaLnBrk="1" hangingPunct="1"/>
            <a:r>
              <a:rPr lang="en-US" altLang="zh-TW" dirty="0">
                <a:ea typeface="新細明體" panose="02020500000000000000" pitchFamily="18" charset="-120"/>
              </a:rPr>
              <a:t>The neighborhood structure</a:t>
            </a:r>
          </a:p>
          <a:p>
            <a:pPr lvl="1" eaLnBrk="1" hangingPunct="1"/>
            <a:r>
              <a:rPr lang="en-US" altLang="zh-TW" dirty="0">
                <a:ea typeface="新細明體" panose="02020500000000000000" pitchFamily="18" charset="-120"/>
              </a:rPr>
              <a:t>The cost function</a:t>
            </a:r>
          </a:p>
          <a:p>
            <a:pPr lvl="1" eaLnBrk="1" hangingPunct="1"/>
            <a:r>
              <a:rPr lang="en-US" altLang="zh-TW" dirty="0">
                <a:ea typeface="新細明體" panose="02020500000000000000" pitchFamily="18" charset="-120"/>
              </a:rPr>
              <a:t>The initial state</a:t>
            </a:r>
          </a:p>
          <a:p>
            <a:pPr lvl="1" eaLnBrk="1" hangingPunct="1"/>
            <a:r>
              <a:rPr lang="en-US" altLang="zh-TW" dirty="0">
                <a:ea typeface="新細明體" panose="02020500000000000000" pitchFamily="18" charset="-120"/>
              </a:rPr>
              <a:t>The initial temperature</a:t>
            </a:r>
          </a:p>
          <a:p>
            <a:pPr lvl="1" eaLnBrk="1" hangingPunct="1"/>
            <a:r>
              <a:rPr lang="en-US" altLang="zh-TW" dirty="0">
                <a:ea typeface="新細明體" panose="02020500000000000000" pitchFamily="18" charset="-120"/>
              </a:rPr>
              <a:t>The cooling schedule (how to change t)</a:t>
            </a:r>
          </a:p>
          <a:p>
            <a:pPr lvl="1" eaLnBrk="1" hangingPunct="1"/>
            <a:r>
              <a:rPr lang="en-US" altLang="zh-TW" dirty="0">
                <a:ea typeface="新細明體" panose="02020500000000000000" pitchFamily="18" charset="-120"/>
              </a:rPr>
              <a:t>The freezing point</a:t>
            </a:r>
            <a:endParaRPr lang="zh-TW" altLang="en-US" dirty="0">
              <a:ea typeface="新細明體" panose="02020500000000000000" pitchFamily="18" charset="-12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87678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EF881D-62C4-C243-A6F4-68D74182D0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 Algorithm Pseudocode</a:t>
            </a:r>
          </a:p>
        </p:txBody>
      </p:sp>
      <p:pic>
        <p:nvPicPr>
          <p:cNvPr id="64516" name="Picture 4" descr="Simulated Annealing optimization of a one-dimensional objective function |  Download Scientific Diagram">
            <a:extLst>
              <a:ext uri="{FF2B5EF4-FFF2-40B4-BE49-F238E27FC236}">
                <a16:creationId xmlns:a16="http://schemas.microsoft.com/office/drawing/2014/main" id="{A0DDA92E-6E57-DC49-8688-6BFFAA0A54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9806" y="1903957"/>
            <a:ext cx="4773993" cy="3807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195E7A6-C579-4A40-8E87-FF145F1D4FEF}"/>
              </a:ext>
            </a:extLst>
          </p:cNvPr>
          <p:cNvSpPr txBox="1"/>
          <p:nvPr/>
        </p:nvSpPr>
        <p:spPr>
          <a:xfrm>
            <a:off x="8555984" y="5527203"/>
            <a:ext cx="82163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State 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A55249-026B-E84A-8B33-D9DDEB120B64}"/>
              </a:ext>
            </a:extLst>
          </p:cNvPr>
          <p:cNvSpPr txBox="1"/>
          <p:nvPr/>
        </p:nvSpPr>
        <p:spPr>
          <a:xfrm rot="16200000">
            <a:off x="5831376" y="3814267"/>
            <a:ext cx="149686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cost (S)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F9852D9F-0128-1441-B9A4-5B025AD93B25}"/>
              </a:ext>
            </a:extLst>
          </p:cNvPr>
          <p:cNvSpPr txBox="1">
            <a:spLocks noChangeArrowheads="1"/>
          </p:cNvSpPr>
          <p:nvPr/>
        </p:nvSpPr>
        <p:spPr>
          <a:xfrm>
            <a:off x="740228" y="1392692"/>
            <a:ext cx="10613571" cy="5715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400"/>
              </a:spcBef>
              <a:buFontTx/>
              <a:buNone/>
            </a:pPr>
            <a:r>
              <a:rPr lang="en-US" altLang="zh-TW" sz="2200" dirty="0">
                <a:ea typeface="新細明體" panose="02020500000000000000" pitchFamily="18" charset="-120"/>
              </a:rPr>
              <a:t>1 </a:t>
            </a:r>
            <a:r>
              <a:rPr lang="en-US" altLang="zh-TW" sz="2200" b="1" dirty="0">
                <a:ea typeface="新細明體" panose="02020500000000000000" pitchFamily="18" charset="-120"/>
              </a:rPr>
              <a:t>begin</a:t>
            </a:r>
          </a:p>
          <a:p>
            <a:pPr>
              <a:spcBef>
                <a:spcPts val="400"/>
              </a:spcBef>
              <a:buFontTx/>
              <a:buNone/>
            </a:pPr>
            <a:r>
              <a:rPr lang="en-US" altLang="zh-TW" sz="2200" dirty="0">
                <a:ea typeface="新細明體" panose="02020500000000000000" pitchFamily="18" charset="-120"/>
              </a:rPr>
              <a:t>2 Get an initial solution </a:t>
            </a:r>
            <a:r>
              <a:rPr lang="en-US" altLang="zh-TW" sz="2200" i="1" dirty="0">
                <a:ea typeface="新細明體" panose="02020500000000000000" pitchFamily="18" charset="-120"/>
              </a:rPr>
              <a:t>S</a:t>
            </a:r>
            <a:r>
              <a:rPr lang="en-US" altLang="zh-TW" sz="2200" dirty="0">
                <a:ea typeface="新細明體" panose="02020500000000000000" pitchFamily="18" charset="-120"/>
              </a:rPr>
              <a:t>;</a:t>
            </a:r>
          </a:p>
          <a:p>
            <a:pPr>
              <a:spcBef>
                <a:spcPts val="400"/>
              </a:spcBef>
              <a:buFontTx/>
              <a:buNone/>
            </a:pPr>
            <a:r>
              <a:rPr lang="en-US" altLang="zh-TW" sz="2200" dirty="0">
                <a:ea typeface="新細明體" panose="02020500000000000000" pitchFamily="18" charset="-120"/>
              </a:rPr>
              <a:t>3 Get an initial temperature </a:t>
            </a:r>
            <a:r>
              <a:rPr lang="en-US" altLang="zh-TW" sz="2200" i="1" dirty="0">
                <a:ea typeface="新細明體" panose="02020500000000000000" pitchFamily="18" charset="-120"/>
              </a:rPr>
              <a:t>T</a:t>
            </a:r>
            <a:r>
              <a:rPr lang="en-US" altLang="zh-TW" sz="2200" dirty="0">
                <a:ea typeface="新細明體" panose="02020500000000000000" pitchFamily="18" charset="-120"/>
              </a:rPr>
              <a:t> &gt; 0;</a:t>
            </a:r>
          </a:p>
          <a:p>
            <a:pPr>
              <a:spcBef>
                <a:spcPts val="400"/>
              </a:spcBef>
              <a:buFontTx/>
              <a:buNone/>
            </a:pPr>
            <a:r>
              <a:rPr lang="en-US" altLang="zh-TW" sz="2200" dirty="0">
                <a:ea typeface="新細明體" panose="02020500000000000000" pitchFamily="18" charset="-120"/>
              </a:rPr>
              <a:t>4 </a:t>
            </a:r>
            <a:r>
              <a:rPr lang="en-US" altLang="zh-TW" sz="2200" b="1" dirty="0">
                <a:ea typeface="新細明體" panose="02020500000000000000" pitchFamily="18" charset="-120"/>
              </a:rPr>
              <a:t>while</a:t>
            </a:r>
            <a:r>
              <a:rPr lang="en-US" altLang="zh-TW" sz="2200" dirty="0">
                <a:ea typeface="新細明體" panose="02020500000000000000" pitchFamily="18" charset="-120"/>
              </a:rPr>
              <a:t> not yet “frozen” </a:t>
            </a:r>
            <a:r>
              <a:rPr lang="en-US" altLang="zh-TW" sz="2200" b="1" dirty="0">
                <a:ea typeface="新細明體" panose="02020500000000000000" pitchFamily="18" charset="-120"/>
              </a:rPr>
              <a:t>do</a:t>
            </a:r>
          </a:p>
          <a:p>
            <a:pPr>
              <a:spcBef>
                <a:spcPts val="400"/>
              </a:spcBef>
              <a:buFontTx/>
              <a:buNone/>
            </a:pPr>
            <a:r>
              <a:rPr lang="en-US" altLang="zh-TW" sz="2200" dirty="0">
                <a:ea typeface="新細明體" panose="02020500000000000000" pitchFamily="18" charset="-120"/>
              </a:rPr>
              <a:t>5     </a:t>
            </a:r>
            <a:r>
              <a:rPr lang="en-US" altLang="zh-TW" sz="2200" b="1" dirty="0">
                <a:ea typeface="新細明體" panose="02020500000000000000" pitchFamily="18" charset="-120"/>
              </a:rPr>
              <a:t>for</a:t>
            </a:r>
            <a:r>
              <a:rPr lang="en-US" altLang="zh-TW" sz="2200" dirty="0">
                <a:ea typeface="新細明體" panose="02020500000000000000" pitchFamily="18" charset="-120"/>
              </a:rPr>
              <a:t> 1  </a:t>
            </a:r>
            <a:r>
              <a:rPr lang="en-US" altLang="zh-TW" sz="2200" i="1" dirty="0" err="1">
                <a:ea typeface="新細明體" panose="02020500000000000000" pitchFamily="18" charset="-120"/>
              </a:rPr>
              <a:t>i</a:t>
            </a:r>
            <a:r>
              <a:rPr lang="en-US" altLang="zh-TW" sz="2200" i="1" dirty="0">
                <a:ea typeface="新細明體" panose="02020500000000000000" pitchFamily="18" charset="-120"/>
              </a:rPr>
              <a:t>  P</a:t>
            </a:r>
            <a:r>
              <a:rPr lang="en-US" altLang="zh-TW" sz="2200" dirty="0">
                <a:ea typeface="新細明體" panose="02020500000000000000" pitchFamily="18" charset="-120"/>
              </a:rPr>
              <a:t> </a:t>
            </a:r>
            <a:r>
              <a:rPr lang="en-US" altLang="zh-TW" sz="2200" b="1" dirty="0">
                <a:ea typeface="新細明體" panose="02020500000000000000" pitchFamily="18" charset="-120"/>
              </a:rPr>
              <a:t>do</a:t>
            </a:r>
          </a:p>
          <a:p>
            <a:pPr>
              <a:spcBef>
                <a:spcPts val="400"/>
              </a:spcBef>
              <a:buFontTx/>
              <a:buNone/>
            </a:pPr>
            <a:r>
              <a:rPr lang="en-US" altLang="zh-TW" sz="2200" dirty="0">
                <a:ea typeface="新細明體" panose="02020500000000000000" pitchFamily="18" charset="-120"/>
              </a:rPr>
              <a:t>6         Pick a random neighbor </a:t>
            </a:r>
            <a:r>
              <a:rPr lang="en-US" altLang="zh-TW" sz="2200" i="1" dirty="0">
                <a:ea typeface="新細明體" panose="02020500000000000000" pitchFamily="18" charset="-120"/>
              </a:rPr>
              <a:t>S</a:t>
            </a:r>
            <a:r>
              <a:rPr lang="en-US" altLang="zh-TW" sz="2200" dirty="0">
                <a:ea typeface="新細明體" panose="02020500000000000000" pitchFamily="18" charset="-120"/>
              </a:rPr>
              <a:t>’ of </a:t>
            </a:r>
            <a:r>
              <a:rPr lang="en-US" altLang="zh-TW" sz="2200" i="1" dirty="0">
                <a:ea typeface="新細明體" panose="02020500000000000000" pitchFamily="18" charset="-120"/>
              </a:rPr>
              <a:t>S</a:t>
            </a:r>
            <a:r>
              <a:rPr lang="en-US" altLang="zh-TW" sz="2200" dirty="0">
                <a:ea typeface="新細明體" panose="02020500000000000000" pitchFamily="18" charset="-120"/>
              </a:rPr>
              <a:t>;</a:t>
            </a:r>
          </a:p>
          <a:p>
            <a:pPr>
              <a:spcBef>
                <a:spcPts val="400"/>
              </a:spcBef>
              <a:buFontTx/>
              <a:buNone/>
            </a:pPr>
            <a:r>
              <a:rPr lang="en-US" altLang="zh-TW" sz="2200" dirty="0">
                <a:ea typeface="新細明體" panose="02020500000000000000" pitchFamily="18" charset="-120"/>
              </a:rPr>
              <a:t>7         △</a:t>
            </a:r>
            <a:r>
              <a:rPr lang="en-US" altLang="zh-TW" sz="2200" dirty="0">
                <a:ea typeface="新細明體" panose="02020500000000000000" pitchFamily="18" charset="-120"/>
                <a:sym typeface="Wingdings" pitchFamily="2" charset="2"/>
              </a:rPr>
              <a:t> </a:t>
            </a:r>
            <a:r>
              <a:rPr lang="en-US" altLang="zh-TW" sz="2200" i="1" dirty="0">
                <a:ea typeface="新細明體" panose="02020500000000000000" pitchFamily="18" charset="-120"/>
                <a:sym typeface="Wingdings" pitchFamily="2" charset="2"/>
              </a:rPr>
              <a:t>cost</a:t>
            </a:r>
            <a:r>
              <a:rPr lang="en-US" altLang="zh-TW" sz="2200" dirty="0">
                <a:ea typeface="新細明體" panose="02020500000000000000" pitchFamily="18" charset="-120"/>
                <a:sym typeface="Wingdings" pitchFamily="2" charset="2"/>
              </a:rPr>
              <a:t>(</a:t>
            </a:r>
            <a:r>
              <a:rPr lang="en-US" altLang="zh-TW" sz="2200" i="1" dirty="0">
                <a:ea typeface="新細明體" panose="02020500000000000000" pitchFamily="18" charset="-120"/>
                <a:sym typeface="Wingdings" pitchFamily="2" charset="2"/>
              </a:rPr>
              <a:t>S</a:t>
            </a:r>
            <a:r>
              <a:rPr lang="en-US" altLang="zh-TW" sz="2200" dirty="0">
                <a:ea typeface="新細明體" panose="02020500000000000000" pitchFamily="18" charset="-120"/>
                <a:sym typeface="Wingdings" pitchFamily="2" charset="2"/>
              </a:rPr>
              <a:t>’) – </a:t>
            </a:r>
            <a:r>
              <a:rPr lang="en-US" altLang="zh-TW" sz="2200" i="1" dirty="0">
                <a:ea typeface="新細明體" panose="02020500000000000000" pitchFamily="18" charset="-120"/>
                <a:sym typeface="Wingdings" pitchFamily="2" charset="2"/>
              </a:rPr>
              <a:t>cost</a:t>
            </a:r>
            <a:r>
              <a:rPr lang="en-US" altLang="zh-TW" sz="2200" dirty="0">
                <a:ea typeface="新細明體" panose="02020500000000000000" pitchFamily="18" charset="-120"/>
                <a:sym typeface="Wingdings" pitchFamily="2" charset="2"/>
              </a:rPr>
              <a:t>(</a:t>
            </a:r>
            <a:r>
              <a:rPr lang="en-US" altLang="zh-TW" sz="2200" i="1" dirty="0">
                <a:ea typeface="新細明體" panose="02020500000000000000" pitchFamily="18" charset="-120"/>
                <a:sym typeface="Wingdings" pitchFamily="2" charset="2"/>
              </a:rPr>
              <a:t>S</a:t>
            </a:r>
            <a:r>
              <a:rPr lang="en-US" altLang="zh-TW" sz="2200" dirty="0">
                <a:ea typeface="新細明體" panose="02020500000000000000" pitchFamily="18" charset="-120"/>
                <a:sym typeface="Wingdings" pitchFamily="2" charset="2"/>
              </a:rPr>
              <a:t>);</a:t>
            </a:r>
            <a:br>
              <a:rPr lang="en-US" altLang="zh-TW" sz="2200" dirty="0">
                <a:ea typeface="新細明體" panose="02020500000000000000" pitchFamily="18" charset="-120"/>
                <a:sym typeface="Wingdings" pitchFamily="2" charset="2"/>
              </a:rPr>
            </a:br>
            <a:r>
              <a:rPr lang="en-US" altLang="zh-TW" sz="2200" dirty="0">
                <a:ea typeface="新細明體" panose="02020500000000000000" pitchFamily="18" charset="-120"/>
                <a:sym typeface="Wingdings" pitchFamily="2" charset="2"/>
              </a:rPr>
              <a:t>       /* down hill move */</a:t>
            </a:r>
          </a:p>
          <a:p>
            <a:pPr>
              <a:spcBef>
                <a:spcPts val="400"/>
              </a:spcBef>
              <a:buFontTx/>
              <a:buNone/>
            </a:pPr>
            <a:r>
              <a:rPr lang="en-US" altLang="zh-TW" sz="2200" dirty="0">
                <a:ea typeface="新細明體" panose="02020500000000000000" pitchFamily="18" charset="-120"/>
              </a:rPr>
              <a:t>8         </a:t>
            </a:r>
            <a:r>
              <a:rPr lang="en-US" altLang="zh-TW" sz="2200" b="1" dirty="0">
                <a:ea typeface="新細明體" panose="02020500000000000000" pitchFamily="18" charset="-120"/>
              </a:rPr>
              <a:t>if</a:t>
            </a:r>
            <a:r>
              <a:rPr lang="en-US" altLang="zh-TW" sz="2200" dirty="0">
                <a:ea typeface="新細明體" panose="02020500000000000000" pitchFamily="18" charset="-120"/>
              </a:rPr>
              <a:t> △  0 </a:t>
            </a:r>
            <a:r>
              <a:rPr lang="en-US" altLang="zh-TW" sz="2200" b="1" dirty="0">
                <a:ea typeface="新細明體" panose="02020500000000000000" pitchFamily="18" charset="-120"/>
              </a:rPr>
              <a:t>then</a:t>
            </a:r>
            <a:r>
              <a:rPr lang="en-US" altLang="zh-TW" sz="2200" dirty="0">
                <a:ea typeface="新細明體" panose="02020500000000000000" pitchFamily="18" charset="-120"/>
              </a:rPr>
              <a:t> </a:t>
            </a:r>
            <a:r>
              <a:rPr lang="en-US" altLang="zh-TW" sz="2200" i="1" dirty="0">
                <a:ea typeface="新細明體" panose="02020500000000000000" pitchFamily="18" charset="-120"/>
              </a:rPr>
              <a:t>S</a:t>
            </a:r>
            <a:r>
              <a:rPr lang="en-US" altLang="zh-TW" sz="2200" dirty="0">
                <a:ea typeface="新細明體" panose="02020500000000000000" pitchFamily="18" charset="-120"/>
                <a:sym typeface="Wingdings" pitchFamily="2" charset="2"/>
              </a:rPr>
              <a:t></a:t>
            </a:r>
            <a:r>
              <a:rPr lang="en-US" altLang="zh-TW" sz="2200" i="1" dirty="0">
                <a:ea typeface="新細明體" panose="02020500000000000000" pitchFamily="18" charset="-120"/>
                <a:sym typeface="Wingdings" pitchFamily="2" charset="2"/>
              </a:rPr>
              <a:t>S</a:t>
            </a:r>
            <a:r>
              <a:rPr lang="en-US" altLang="zh-TW" sz="2200" dirty="0">
                <a:ea typeface="新細明體" panose="02020500000000000000" pitchFamily="18" charset="-120"/>
                <a:sym typeface="Wingdings" pitchFamily="2" charset="2"/>
              </a:rPr>
              <a:t>’</a:t>
            </a:r>
            <a:br>
              <a:rPr lang="en-US" altLang="zh-TW" sz="2200" dirty="0">
                <a:ea typeface="新細明體" panose="02020500000000000000" pitchFamily="18" charset="-120"/>
                <a:sym typeface="Wingdings" pitchFamily="2" charset="2"/>
              </a:rPr>
            </a:br>
            <a:r>
              <a:rPr lang="en-US" altLang="zh-TW" sz="2200" dirty="0">
                <a:ea typeface="新細明體" panose="02020500000000000000" pitchFamily="18" charset="-120"/>
                <a:sym typeface="Wingdings" pitchFamily="2" charset="2"/>
              </a:rPr>
              <a:t>       /* uphill move */</a:t>
            </a:r>
          </a:p>
          <a:p>
            <a:pPr>
              <a:spcBef>
                <a:spcPts val="400"/>
              </a:spcBef>
              <a:buFontTx/>
              <a:buNone/>
            </a:pPr>
            <a:r>
              <a:rPr lang="en-US" altLang="zh-TW" sz="2200" dirty="0">
                <a:ea typeface="新細明體" panose="02020500000000000000" pitchFamily="18" charset="-120"/>
              </a:rPr>
              <a:t>9         </a:t>
            </a:r>
            <a:r>
              <a:rPr lang="en-US" altLang="zh-TW" sz="2200" b="1" dirty="0">
                <a:ea typeface="新細明體" panose="02020500000000000000" pitchFamily="18" charset="-120"/>
              </a:rPr>
              <a:t>if</a:t>
            </a:r>
            <a:r>
              <a:rPr lang="en-US" altLang="zh-TW" sz="2200" dirty="0">
                <a:ea typeface="新細明體" panose="02020500000000000000" pitchFamily="18" charset="-120"/>
              </a:rPr>
              <a:t> △ &gt; 0 </a:t>
            </a:r>
            <a:r>
              <a:rPr lang="en-US" altLang="zh-TW" sz="2200" b="1" dirty="0">
                <a:ea typeface="新細明體" panose="02020500000000000000" pitchFamily="18" charset="-120"/>
              </a:rPr>
              <a:t>then</a:t>
            </a:r>
            <a:r>
              <a:rPr lang="en-US" altLang="zh-TW" sz="2200" dirty="0">
                <a:ea typeface="新細明體" panose="02020500000000000000" pitchFamily="18" charset="-120"/>
              </a:rPr>
              <a:t> </a:t>
            </a:r>
            <a:r>
              <a:rPr lang="en-US" altLang="zh-TW" sz="2200" i="1" dirty="0">
                <a:ea typeface="新細明體" panose="02020500000000000000" pitchFamily="18" charset="-120"/>
              </a:rPr>
              <a:t>S</a:t>
            </a:r>
            <a:r>
              <a:rPr lang="en-US" altLang="zh-TW" sz="2200" dirty="0">
                <a:ea typeface="新細明體" panose="02020500000000000000" pitchFamily="18" charset="-120"/>
                <a:sym typeface="Wingdings" pitchFamily="2" charset="2"/>
              </a:rPr>
              <a:t></a:t>
            </a:r>
            <a:r>
              <a:rPr lang="en-US" altLang="zh-TW" sz="2200" i="1" dirty="0">
                <a:ea typeface="新細明體" panose="02020500000000000000" pitchFamily="18" charset="-120"/>
                <a:sym typeface="Wingdings" pitchFamily="2" charset="2"/>
              </a:rPr>
              <a:t>S</a:t>
            </a:r>
            <a:r>
              <a:rPr lang="en-US" altLang="zh-TW" sz="2200" dirty="0">
                <a:ea typeface="新細明體" panose="02020500000000000000" pitchFamily="18" charset="-120"/>
                <a:sym typeface="Wingdings" pitchFamily="2" charset="2"/>
              </a:rPr>
              <a:t>’ with probability;</a:t>
            </a:r>
          </a:p>
          <a:p>
            <a:pPr>
              <a:spcBef>
                <a:spcPts val="400"/>
              </a:spcBef>
              <a:buFontTx/>
              <a:buNone/>
            </a:pPr>
            <a:r>
              <a:rPr lang="en-US" altLang="zh-TW" sz="2200" dirty="0">
                <a:ea typeface="新細明體" panose="02020500000000000000" pitchFamily="18" charset="-120"/>
              </a:rPr>
              <a:t>10   </a:t>
            </a:r>
            <a:r>
              <a:rPr lang="en-US" altLang="zh-TW" sz="2200" i="1" dirty="0" err="1">
                <a:ea typeface="新細明體" panose="02020500000000000000" pitchFamily="18" charset="-120"/>
              </a:rPr>
              <a:t>T</a:t>
            </a:r>
            <a:r>
              <a:rPr lang="en-US" altLang="zh-TW" sz="2200" dirty="0" err="1">
                <a:ea typeface="新細明體" panose="02020500000000000000" pitchFamily="18" charset="-120"/>
                <a:sym typeface="Wingdings" pitchFamily="2" charset="2"/>
              </a:rPr>
              <a:t></a:t>
            </a:r>
            <a:r>
              <a:rPr lang="en-US" altLang="zh-TW" sz="2200" i="1" dirty="0" err="1">
                <a:ea typeface="新細明體" panose="02020500000000000000" pitchFamily="18" charset="-120"/>
                <a:sym typeface="Wingdings" pitchFamily="2" charset="2"/>
              </a:rPr>
              <a:t>rT</a:t>
            </a:r>
            <a:r>
              <a:rPr lang="en-US" altLang="zh-TW" sz="2200" i="1" dirty="0">
                <a:ea typeface="新細明體" panose="02020500000000000000" pitchFamily="18" charset="-120"/>
                <a:sym typeface="Wingdings" pitchFamily="2" charset="2"/>
              </a:rPr>
              <a:t> </a:t>
            </a:r>
            <a:r>
              <a:rPr lang="en-US" altLang="zh-TW" sz="2200" dirty="0">
                <a:ea typeface="新細明體" panose="02020500000000000000" pitchFamily="18" charset="-120"/>
                <a:sym typeface="Wingdings" pitchFamily="2" charset="2"/>
              </a:rPr>
              <a:t>; /* reduce temperature */</a:t>
            </a:r>
          </a:p>
          <a:p>
            <a:pPr>
              <a:spcBef>
                <a:spcPts val="400"/>
              </a:spcBef>
              <a:buFontTx/>
              <a:buNone/>
            </a:pPr>
            <a:r>
              <a:rPr lang="en-US" altLang="zh-TW" sz="2200" dirty="0">
                <a:ea typeface="新細明體" panose="02020500000000000000" pitchFamily="18" charset="-120"/>
              </a:rPr>
              <a:t>11 </a:t>
            </a:r>
            <a:r>
              <a:rPr lang="en-US" altLang="zh-TW" sz="2200" b="1" dirty="0">
                <a:ea typeface="新細明體" panose="02020500000000000000" pitchFamily="18" charset="-120"/>
              </a:rPr>
              <a:t>return</a:t>
            </a:r>
            <a:r>
              <a:rPr lang="en-US" altLang="zh-TW" sz="2200" dirty="0">
                <a:ea typeface="新細明體" panose="02020500000000000000" pitchFamily="18" charset="-120"/>
              </a:rPr>
              <a:t> S</a:t>
            </a:r>
          </a:p>
          <a:p>
            <a:pPr>
              <a:spcBef>
                <a:spcPts val="400"/>
              </a:spcBef>
              <a:buFontTx/>
              <a:buNone/>
            </a:pPr>
            <a:r>
              <a:rPr lang="en-US" altLang="zh-TW" sz="2200" dirty="0">
                <a:ea typeface="新細明體" panose="02020500000000000000" pitchFamily="18" charset="-120"/>
              </a:rPr>
              <a:t>12 </a:t>
            </a:r>
            <a:r>
              <a:rPr lang="en-US" altLang="zh-TW" sz="2200" b="1" dirty="0">
                <a:ea typeface="新細明體" panose="02020500000000000000" pitchFamily="18" charset="-120"/>
              </a:rPr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26461548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EE2B3-9735-E04E-9D81-29C388B2B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Cooling Schedules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6806DE-03B8-5542-BEB2-AFC6DBBC51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zh-TW" b="1" dirty="0">
                <a:ea typeface="新細明體" panose="02020500000000000000" pitchFamily="18" charset="-120"/>
              </a:rPr>
              <a:t>Initial temperature, cooling schedule, and freezing point are usually experimentally determined</a:t>
            </a:r>
          </a:p>
          <a:p>
            <a:pPr lvl="1"/>
            <a:r>
              <a:rPr lang="en-US" altLang="zh-TW" dirty="0">
                <a:ea typeface="新細明體" panose="02020500000000000000" pitchFamily="18" charset="-120"/>
              </a:rPr>
              <a:t>Parameter tuning is very critical in getting a good SA result</a:t>
            </a:r>
          </a:p>
          <a:p>
            <a:pPr eaLnBrk="1" hangingPunct="1"/>
            <a:r>
              <a:rPr lang="en-US" altLang="zh-TW" b="1" dirty="0">
                <a:ea typeface="新細明體" panose="02020500000000000000" pitchFamily="18" charset="-120"/>
              </a:rPr>
              <a:t>Some common cooling schedules</a:t>
            </a:r>
          </a:p>
          <a:p>
            <a:pPr lvl="1" eaLnBrk="1" hangingPunct="1"/>
            <a:r>
              <a:rPr lang="en-US" altLang="zh-TW" i="1" dirty="0">
                <a:ea typeface="新細明體" panose="02020500000000000000" pitchFamily="18" charset="-120"/>
              </a:rPr>
              <a:t>t = </a:t>
            </a:r>
            <a:r>
              <a:rPr lang="en-US" altLang="zh-TW" i="1" dirty="0">
                <a:latin typeface="Symbol" pitchFamily="2" charset="2"/>
                <a:ea typeface="新細明體" panose="02020500000000000000" pitchFamily="18" charset="-120"/>
              </a:rPr>
              <a:t>a</a:t>
            </a:r>
            <a:r>
              <a:rPr lang="en-US" altLang="zh-TW" i="1" dirty="0">
                <a:ea typeface="新細明體" panose="02020500000000000000" pitchFamily="18" charset="-120"/>
              </a:rPr>
              <a:t>t</a:t>
            </a:r>
            <a:r>
              <a:rPr lang="en-US" altLang="zh-TW" dirty="0">
                <a:ea typeface="新細明體" panose="02020500000000000000" pitchFamily="18" charset="-120"/>
              </a:rPr>
              <a:t>, where </a:t>
            </a:r>
            <a:r>
              <a:rPr lang="en-US" altLang="zh-TW" dirty="0">
                <a:latin typeface="Symbol" pitchFamily="2" charset="2"/>
                <a:ea typeface="新細明體" panose="02020500000000000000" pitchFamily="18" charset="-120"/>
              </a:rPr>
              <a:t>a</a:t>
            </a:r>
            <a:r>
              <a:rPr lang="en-US" altLang="zh-TW" dirty="0">
                <a:ea typeface="新細明體" panose="02020500000000000000" pitchFamily="18" charset="-120"/>
              </a:rPr>
              <a:t> is typically around 0.95</a:t>
            </a:r>
          </a:p>
          <a:p>
            <a:pPr lvl="1" eaLnBrk="1" hangingPunct="1"/>
            <a:r>
              <a:rPr lang="en-US" altLang="zh-TW" i="1" dirty="0">
                <a:ea typeface="新細明體" panose="02020500000000000000" pitchFamily="18" charset="-120"/>
              </a:rPr>
              <a:t>t = e</a:t>
            </a:r>
            <a:r>
              <a:rPr lang="en-US" altLang="zh-TW" i="1" baseline="30000" dirty="0">
                <a:ea typeface="新細明體" panose="02020500000000000000" pitchFamily="18" charset="-120"/>
              </a:rPr>
              <a:t>-</a:t>
            </a:r>
            <a:r>
              <a:rPr lang="en-US" altLang="zh-TW" i="1" baseline="30000" dirty="0" err="1">
                <a:latin typeface="Symbol" pitchFamily="2" charset="2"/>
                <a:ea typeface="新細明體" panose="02020500000000000000" pitchFamily="18" charset="-120"/>
              </a:rPr>
              <a:t>b</a:t>
            </a:r>
            <a:r>
              <a:rPr lang="en-US" altLang="zh-TW" i="1" baseline="30000" dirty="0" err="1">
                <a:ea typeface="新細明體" panose="02020500000000000000" pitchFamily="18" charset="-120"/>
              </a:rPr>
              <a:t>t</a:t>
            </a:r>
            <a:r>
              <a:rPr lang="en-US" altLang="zh-TW" i="1" dirty="0">
                <a:ea typeface="新細明體" panose="02020500000000000000" pitchFamily="18" charset="-120"/>
              </a:rPr>
              <a:t> t</a:t>
            </a:r>
            <a:r>
              <a:rPr lang="en-US" altLang="zh-TW" dirty="0">
                <a:ea typeface="新細明體" panose="02020500000000000000" pitchFamily="18" charset="-120"/>
              </a:rPr>
              <a:t>, where </a:t>
            </a:r>
            <a:r>
              <a:rPr lang="en-US" altLang="zh-TW" i="1" dirty="0">
                <a:latin typeface="Symbol" pitchFamily="2" charset="2"/>
                <a:ea typeface="新細明體" panose="02020500000000000000" pitchFamily="18" charset="-120"/>
              </a:rPr>
              <a:t>b</a:t>
            </a:r>
            <a:r>
              <a:rPr lang="en-US" altLang="zh-TW" dirty="0">
                <a:ea typeface="新細明體" panose="02020500000000000000" pitchFamily="18" charset="-120"/>
              </a:rPr>
              <a:t> is typically around 0.7</a:t>
            </a:r>
          </a:p>
          <a:p>
            <a:pPr lvl="1" eaLnBrk="1" hangingPunct="1"/>
            <a:r>
              <a:rPr lang="en-US" altLang="zh-TW" dirty="0">
                <a:ea typeface="新細明體" panose="02020500000000000000" pitchFamily="18" charset="-120"/>
              </a:rPr>
              <a:t>…</a:t>
            </a:r>
            <a:endParaRPr lang="zh-TW" altLang="en-US" dirty="0">
              <a:ea typeface="新細明體" panose="02020500000000000000" pitchFamily="18" charset="-12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67516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CF4D8-188E-784F-8E65-A5A505FB8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SA Algorithm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10E551-12D2-A942-A248-0D086A42D0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zh-TW" sz="2800" dirty="0">
                <a:ea typeface="新細明體" panose="02020500000000000000" pitchFamily="18" charset="-120"/>
              </a:rPr>
              <a:t>Solution space</a:t>
            </a:r>
          </a:p>
          <a:p>
            <a:pPr eaLnBrk="1" hangingPunct="1"/>
            <a:r>
              <a:rPr lang="en-US" altLang="zh-TW" sz="2800" dirty="0">
                <a:ea typeface="新細明體" panose="02020500000000000000" pitchFamily="18" charset="-120"/>
              </a:rPr>
              <a:t>Neighborhood structure</a:t>
            </a:r>
          </a:p>
          <a:p>
            <a:pPr eaLnBrk="1" hangingPunct="1"/>
            <a:r>
              <a:rPr lang="en-US" altLang="zh-TW" sz="2800" dirty="0">
                <a:ea typeface="新細明體" panose="02020500000000000000" pitchFamily="18" charset="-120"/>
              </a:rPr>
              <a:t>Cost function</a:t>
            </a:r>
          </a:p>
          <a:p>
            <a:pPr eaLnBrk="1" hangingPunct="1"/>
            <a:r>
              <a:rPr lang="en-US" altLang="zh-TW" sz="2800" dirty="0">
                <a:ea typeface="新細明體" panose="02020500000000000000" pitchFamily="18" charset="-120"/>
              </a:rPr>
              <a:t>Annealing schedule</a:t>
            </a:r>
            <a:endParaRPr lang="en-US" altLang="zh-TW" sz="2800" b="1" dirty="0">
              <a:ea typeface="新細明體" panose="02020500000000000000" pitchFamily="18" charset="-12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58010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7E1A1-BC46-AB4F-8EF8-947A343A3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SA-based Partitioning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0FEFE1-BDB4-B64B-98A2-9656017A3E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zh-TW" sz="2800" dirty="0">
                <a:ea typeface="新細明體" panose="02020500000000000000" pitchFamily="18" charset="-120"/>
              </a:rPr>
              <a:t>Kirkpatrick, </a:t>
            </a:r>
            <a:r>
              <a:rPr lang="en-US" altLang="zh-TW" sz="2800" dirty="0" err="1">
                <a:ea typeface="新細明體" panose="02020500000000000000" pitchFamily="18" charset="-120"/>
              </a:rPr>
              <a:t>Gelatt</a:t>
            </a:r>
            <a:r>
              <a:rPr lang="en-US" altLang="zh-TW" sz="2800" dirty="0">
                <a:ea typeface="新細明體" panose="02020500000000000000" pitchFamily="18" charset="-120"/>
              </a:rPr>
              <a:t>, and </a:t>
            </a:r>
            <a:r>
              <a:rPr lang="en-US" altLang="zh-TW" sz="2800" dirty="0" err="1">
                <a:ea typeface="新細明體" panose="02020500000000000000" pitchFamily="18" charset="-120"/>
              </a:rPr>
              <a:t>Vecchi</a:t>
            </a:r>
            <a:r>
              <a:rPr lang="en-US" altLang="zh-TW" sz="2800" dirty="0">
                <a:ea typeface="新細明體" panose="02020500000000000000" pitchFamily="18" charset="-120"/>
              </a:rPr>
              <a:t>, “Optimization by simulated annealing,” </a:t>
            </a:r>
            <a:r>
              <a:rPr lang="en-US" altLang="zh-TW" sz="2800" i="1" dirty="0">
                <a:ea typeface="新細明體" panose="02020500000000000000" pitchFamily="18" charset="-120"/>
              </a:rPr>
              <a:t>Science</a:t>
            </a:r>
            <a:r>
              <a:rPr lang="en-US" altLang="zh-TW" sz="2800" dirty="0">
                <a:ea typeface="新細明體" panose="02020500000000000000" pitchFamily="18" charset="-120"/>
              </a:rPr>
              <a:t>, May 1983.</a:t>
            </a:r>
          </a:p>
          <a:p>
            <a:pPr eaLnBrk="1" hangingPunct="1"/>
            <a:r>
              <a:rPr lang="en-US" altLang="zh-TW" sz="2800" b="1" dirty="0">
                <a:ea typeface="新細明體" panose="02020500000000000000" pitchFamily="18" charset="-120"/>
              </a:rPr>
              <a:t>Solution space</a:t>
            </a:r>
            <a:r>
              <a:rPr lang="en-US" altLang="zh-TW" sz="2800" dirty="0">
                <a:ea typeface="新細明體" panose="02020500000000000000" pitchFamily="18" charset="-120"/>
              </a:rPr>
              <a:t>: set of all partitioning solutions</a:t>
            </a:r>
          </a:p>
          <a:p>
            <a:pPr eaLnBrk="1" hangingPunct="1"/>
            <a:endParaRPr lang="en-US" altLang="zh-TW" sz="2800" dirty="0">
              <a:ea typeface="新細明體" panose="02020500000000000000" pitchFamily="18" charset="-120"/>
            </a:endParaRPr>
          </a:p>
          <a:p>
            <a:pPr eaLnBrk="1" hangingPunct="1"/>
            <a:endParaRPr lang="en-US" altLang="zh-TW" sz="2800" dirty="0">
              <a:ea typeface="新細明體" panose="02020500000000000000" pitchFamily="18" charset="-120"/>
            </a:endParaRPr>
          </a:p>
          <a:p>
            <a:pPr eaLnBrk="1" hangingPunct="1"/>
            <a:endParaRPr lang="en-US" altLang="zh-TW" sz="2800" dirty="0">
              <a:ea typeface="新細明體" panose="02020500000000000000" pitchFamily="18" charset="-120"/>
            </a:endParaRPr>
          </a:p>
          <a:p>
            <a:pPr eaLnBrk="1" hangingPunct="1"/>
            <a:endParaRPr lang="en-US" altLang="zh-TW" sz="2800" dirty="0">
              <a:ea typeface="新細明體" panose="02020500000000000000" pitchFamily="18" charset="-120"/>
            </a:endParaRPr>
          </a:p>
          <a:p>
            <a:pPr eaLnBrk="1" hangingPunct="1"/>
            <a:r>
              <a:rPr lang="en-US" altLang="zh-TW" sz="2800" b="1" dirty="0">
                <a:ea typeface="新細明體" panose="02020500000000000000" pitchFamily="18" charset="-120"/>
              </a:rPr>
              <a:t>Neighborhood structure: </a:t>
            </a:r>
            <a:r>
              <a:rPr lang="en-US" altLang="zh-TW" sz="2800" dirty="0">
                <a:ea typeface="新細明體" panose="02020500000000000000" pitchFamily="18" charset="-120"/>
              </a:rPr>
              <a:t>move one cell to another partition</a:t>
            </a:r>
          </a:p>
          <a:p>
            <a:endParaRPr lang="en-US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DCC02EEF-0BC4-FF4C-A14A-4E1126491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714" y="3087689"/>
            <a:ext cx="4713515" cy="15711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E861CEA5-36F1-824E-8033-479E18692F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1899" y="3087689"/>
            <a:ext cx="3477986" cy="1590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972351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7E1A1-BC46-AB4F-8EF8-947A343A3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SA-based Partitioning Algorithm (cont’d)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0FEFE1-BDB4-B64B-98A2-9656017A3E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zh-TW" sz="2800" b="1" dirty="0">
                <a:ea typeface="新細明體" panose="02020500000000000000" pitchFamily="18" charset="-120"/>
              </a:rPr>
              <a:t>Cost function</a:t>
            </a:r>
            <a:r>
              <a:rPr lang="en-US" altLang="zh-TW" sz="2800" dirty="0">
                <a:ea typeface="新細明體" panose="02020500000000000000" pitchFamily="18" charset="-120"/>
              </a:rPr>
              <a:t>: </a:t>
            </a:r>
            <a:r>
              <a:rPr lang="en-US" altLang="zh-TW" sz="2800" i="1" dirty="0">
                <a:ea typeface="新細明體" panose="02020500000000000000" pitchFamily="18" charset="-120"/>
              </a:rPr>
              <a:t>f</a:t>
            </a:r>
            <a:r>
              <a:rPr lang="en-US" altLang="zh-TW" sz="2800" dirty="0">
                <a:ea typeface="新細明體" panose="02020500000000000000" pitchFamily="18" charset="-120"/>
              </a:rPr>
              <a:t> = </a:t>
            </a:r>
            <a:r>
              <a:rPr lang="en-US" altLang="zh-TW" sz="2800" i="1" dirty="0">
                <a:ea typeface="新細明體" panose="02020500000000000000" pitchFamily="18" charset="-120"/>
              </a:rPr>
              <a:t>C</a:t>
            </a:r>
            <a:r>
              <a:rPr lang="en-US" altLang="zh-TW" sz="2800" dirty="0">
                <a:ea typeface="新細明體" panose="02020500000000000000" pitchFamily="18" charset="-120"/>
              </a:rPr>
              <a:t> + </a:t>
            </a:r>
            <a:r>
              <a:rPr lang="en-US" altLang="zh-TW" sz="2800" dirty="0" err="1">
                <a:ea typeface="新細明體" panose="02020500000000000000" pitchFamily="18" charset="-120"/>
              </a:rPr>
              <a:t>λ</a:t>
            </a:r>
            <a:r>
              <a:rPr lang="en-US" altLang="zh-TW" sz="2800" i="1" dirty="0" err="1">
                <a:ea typeface="新細明體" panose="02020500000000000000" pitchFamily="18" charset="-120"/>
              </a:rPr>
              <a:t>B</a:t>
            </a:r>
            <a:endParaRPr lang="en-US" altLang="zh-TW" i="1" dirty="0">
              <a:ea typeface="新細明體" panose="02020500000000000000" pitchFamily="18" charset="-120"/>
            </a:endParaRPr>
          </a:p>
          <a:p>
            <a:pPr lvl="1"/>
            <a:r>
              <a:rPr lang="en-US" altLang="zh-TW" i="1" dirty="0">
                <a:ea typeface="新細明體" panose="02020500000000000000" pitchFamily="18" charset="-120"/>
              </a:rPr>
              <a:t>C</a:t>
            </a:r>
            <a:r>
              <a:rPr lang="en-US" altLang="zh-TW" dirty="0">
                <a:ea typeface="新細明體" panose="02020500000000000000" pitchFamily="18" charset="-120"/>
              </a:rPr>
              <a:t>: the solution cost as used before</a:t>
            </a:r>
          </a:p>
          <a:p>
            <a:pPr lvl="1"/>
            <a:r>
              <a:rPr lang="en-US" altLang="zh-TW" i="1" dirty="0">
                <a:ea typeface="新細明體" panose="02020500000000000000" pitchFamily="18" charset="-120"/>
              </a:rPr>
              <a:t>B</a:t>
            </a:r>
            <a:r>
              <a:rPr lang="en-US" altLang="zh-TW" dirty="0">
                <a:ea typeface="新細明體" panose="02020500000000000000" pitchFamily="18" charset="-120"/>
              </a:rPr>
              <a:t>: a measure of balance</a:t>
            </a:r>
          </a:p>
          <a:p>
            <a:pPr lvl="1"/>
            <a:r>
              <a:rPr lang="en-US" altLang="zh-TW" dirty="0" err="1">
                <a:ea typeface="新細明體" panose="02020500000000000000" pitchFamily="18" charset="-120"/>
              </a:rPr>
              <a:t>λ</a:t>
            </a:r>
            <a:r>
              <a:rPr lang="en-US" altLang="zh-TW" dirty="0">
                <a:ea typeface="新細明體" panose="02020500000000000000" pitchFamily="18" charset="-120"/>
              </a:rPr>
              <a:t>: a constant</a:t>
            </a:r>
          </a:p>
          <a:p>
            <a:pPr eaLnBrk="1" hangingPunct="1"/>
            <a:r>
              <a:rPr lang="en-US" altLang="zh-TW" sz="2800" b="1" dirty="0">
                <a:ea typeface="新細明體" panose="02020500000000000000" pitchFamily="18" charset="-120"/>
              </a:rPr>
              <a:t>Annealing schedule</a:t>
            </a:r>
          </a:p>
          <a:p>
            <a:pPr lvl="1"/>
            <a:r>
              <a:rPr lang="en-US" altLang="zh-TW" i="1" dirty="0">
                <a:ea typeface="新細明體" panose="02020500000000000000" pitchFamily="18" charset="-120"/>
              </a:rPr>
              <a:t>T</a:t>
            </a:r>
            <a:r>
              <a:rPr lang="en-US" altLang="zh-TW" i="1" baseline="-25000" dirty="0">
                <a:ea typeface="新細明體" panose="02020500000000000000" pitchFamily="18" charset="-120"/>
              </a:rPr>
              <a:t>n</a:t>
            </a:r>
            <a:r>
              <a:rPr lang="en-US" altLang="zh-TW" dirty="0">
                <a:ea typeface="新細明體" panose="02020500000000000000" pitchFamily="18" charset="-120"/>
              </a:rPr>
              <a:t> = </a:t>
            </a:r>
            <a:r>
              <a:rPr lang="en-US" altLang="zh-TW" i="1" dirty="0">
                <a:ea typeface="新細明體" panose="02020500000000000000" pitchFamily="18" charset="-120"/>
              </a:rPr>
              <a:t>r</a:t>
            </a:r>
            <a:r>
              <a:rPr lang="en-US" altLang="zh-TW" i="1" baseline="30000" dirty="0">
                <a:ea typeface="新細明體" panose="02020500000000000000" pitchFamily="18" charset="-120"/>
              </a:rPr>
              <a:t>n</a:t>
            </a:r>
            <a:r>
              <a:rPr lang="en-US" altLang="zh-TW" i="1" dirty="0">
                <a:ea typeface="新細明體" panose="02020500000000000000" pitchFamily="18" charset="-120"/>
              </a:rPr>
              <a:t>T</a:t>
            </a:r>
            <a:r>
              <a:rPr lang="en-US" altLang="zh-TW" baseline="-25000" dirty="0">
                <a:ea typeface="新細明體" panose="02020500000000000000" pitchFamily="18" charset="-120"/>
              </a:rPr>
              <a:t>0</a:t>
            </a:r>
            <a:r>
              <a:rPr lang="en-US" altLang="zh-TW" dirty="0">
                <a:ea typeface="新細明體" panose="02020500000000000000" pitchFamily="18" charset="-120"/>
              </a:rPr>
              <a:t>, </a:t>
            </a:r>
            <a:r>
              <a:rPr lang="en-US" altLang="zh-TW" i="1" dirty="0">
                <a:ea typeface="新細明體" panose="02020500000000000000" pitchFamily="18" charset="-120"/>
              </a:rPr>
              <a:t>r</a:t>
            </a:r>
            <a:r>
              <a:rPr lang="en-US" altLang="zh-TW" dirty="0">
                <a:ea typeface="新細明體" panose="02020500000000000000" pitchFamily="18" charset="-120"/>
              </a:rPr>
              <a:t> = 0.9</a:t>
            </a:r>
          </a:p>
          <a:p>
            <a:pPr lvl="1"/>
            <a:r>
              <a:rPr lang="en-US" altLang="zh-TW" dirty="0">
                <a:ea typeface="新細明體" panose="02020500000000000000" pitchFamily="18" charset="-120"/>
              </a:rPr>
              <a:t>At each temperature, either</a:t>
            </a:r>
            <a:br>
              <a:rPr lang="en-US" altLang="zh-TW" dirty="0">
                <a:ea typeface="新細明體" panose="02020500000000000000" pitchFamily="18" charset="-120"/>
              </a:rPr>
            </a:br>
            <a:r>
              <a:rPr lang="en-US" altLang="zh-TW" dirty="0">
                <a:ea typeface="新細明體" panose="02020500000000000000" pitchFamily="18" charset="-120"/>
              </a:rPr>
              <a:t>  1. There are 10 accepted moves/cell on the average, or</a:t>
            </a:r>
            <a:br>
              <a:rPr lang="en-US" altLang="zh-TW" dirty="0">
                <a:ea typeface="新細明體" panose="02020500000000000000" pitchFamily="18" charset="-120"/>
              </a:rPr>
            </a:br>
            <a:r>
              <a:rPr lang="en-US" altLang="zh-TW" dirty="0">
                <a:ea typeface="新細明體" panose="02020500000000000000" pitchFamily="18" charset="-120"/>
              </a:rPr>
              <a:t>  2. # of attempts = 100 * total # of cells.</a:t>
            </a:r>
          </a:p>
          <a:p>
            <a:pPr lvl="1"/>
            <a:r>
              <a:rPr lang="en-US" altLang="zh-TW" dirty="0">
                <a:ea typeface="新細明體" panose="02020500000000000000" pitchFamily="18" charset="-120"/>
              </a:rPr>
              <a:t>The system is “frozen” if very low acceptances at 3 consecutive   temperatures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1E0E94A7-19C1-4C43-82C6-BBF40A122A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5951" y="1926771"/>
            <a:ext cx="4987849" cy="21771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859282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79867-68BD-2B4B-8149-C954C330E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of SA-based Partitioning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59D0D5-92C2-834B-AA4C-E1C50FD8A3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 eaLnBrk="1" hangingPunct="1"/>
            <a:r>
              <a:rPr lang="en-US" altLang="zh-TW" dirty="0">
                <a:ea typeface="新細明體" panose="02020500000000000000" pitchFamily="18" charset="-120"/>
              </a:rPr>
              <a:t>An extensive empirical study of Simulated Annealing versus Iterative Improvement Approaches have been studied over the past decades</a:t>
            </a:r>
          </a:p>
          <a:p>
            <a:pPr algn="just" eaLnBrk="1" hangingPunct="1"/>
            <a:r>
              <a:rPr lang="en-US" altLang="zh-TW" dirty="0">
                <a:ea typeface="新細明體" panose="02020500000000000000" pitchFamily="18" charset="-120"/>
              </a:rPr>
              <a:t>Conclusion: SA is a </a:t>
            </a:r>
            <a:r>
              <a:rPr lang="en-US" altLang="zh-TW" i="1" dirty="0">
                <a:ea typeface="新細明體" panose="02020500000000000000" pitchFamily="18" charset="-120"/>
              </a:rPr>
              <a:t>competitive</a:t>
            </a:r>
            <a:r>
              <a:rPr lang="en-US" altLang="zh-TW" dirty="0">
                <a:ea typeface="新細明體" panose="02020500000000000000" pitchFamily="18" charset="-120"/>
              </a:rPr>
              <a:t> approach, getting better solutions than KL for random graphs</a:t>
            </a:r>
          </a:p>
          <a:p>
            <a:pPr algn="just" eaLnBrk="1" hangingPunct="1"/>
            <a:r>
              <a:rPr lang="en-US" altLang="zh-TW" dirty="0">
                <a:solidFill>
                  <a:srgbClr val="FF0000"/>
                </a:solidFill>
                <a:ea typeface="新細明體" panose="02020500000000000000" pitchFamily="18" charset="-120"/>
              </a:rPr>
              <a:t>Remarks:</a:t>
            </a:r>
          </a:p>
          <a:p>
            <a:pPr lvl="1" algn="just" eaLnBrk="1" hangingPunct="1"/>
            <a:r>
              <a:rPr lang="en-US" altLang="zh-TW" dirty="0">
                <a:ea typeface="新細明體" panose="02020500000000000000" pitchFamily="18" charset="-120"/>
              </a:rPr>
              <a:t>Netlists are not random graphs, but sparse graphs with local structure</a:t>
            </a:r>
          </a:p>
          <a:p>
            <a:pPr lvl="1" algn="just" eaLnBrk="1" hangingPunct="1"/>
            <a:r>
              <a:rPr lang="en-US" altLang="zh-TW" dirty="0">
                <a:ea typeface="新細明體" panose="02020500000000000000" pitchFamily="18" charset="-120"/>
              </a:rPr>
              <a:t>SA is too slow. So KL/FM variants are still most popular</a:t>
            </a:r>
          </a:p>
          <a:p>
            <a:pPr lvl="1" algn="just" eaLnBrk="1" hangingPunct="1"/>
            <a:r>
              <a:rPr lang="en-US" altLang="zh-TW" dirty="0">
                <a:ea typeface="新細明體" panose="02020500000000000000" pitchFamily="18" charset="-120"/>
              </a:rPr>
              <a:t>Multiple runs of KL/FM variants with random initial solutions may be preferable to SA</a:t>
            </a:r>
            <a:endParaRPr lang="zh-TW" altLang="en-US" dirty="0">
              <a:ea typeface="新細明體" panose="02020500000000000000" pitchFamily="18" charset="-120"/>
            </a:endParaRPr>
          </a:p>
          <a:p>
            <a:pPr algn="just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10495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D8E880-5719-904E-B73E-1AA4BDB79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Use of Randomness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9FE6FA-ACE4-594A-B3FB-F89D463AB4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eaLnBrk="1" hangingPunct="1"/>
            <a:r>
              <a:rPr lang="en-US" altLang="zh-TW" sz="2800" dirty="0">
                <a:ea typeface="新細明體" panose="02020500000000000000" pitchFamily="18" charset="-120"/>
              </a:rPr>
              <a:t>For any partitioning problem:</a:t>
            </a:r>
          </a:p>
          <a:p>
            <a:pPr eaLnBrk="1" hangingPunct="1"/>
            <a:endParaRPr lang="en-US" altLang="zh-TW" sz="2800" dirty="0">
              <a:ea typeface="新細明體" panose="02020500000000000000" pitchFamily="18" charset="-120"/>
            </a:endParaRPr>
          </a:p>
          <a:p>
            <a:pPr eaLnBrk="1" hangingPunct="1"/>
            <a:endParaRPr lang="en-US" altLang="zh-TW" sz="2800" dirty="0">
              <a:ea typeface="新細明體" panose="02020500000000000000" pitchFamily="18" charset="-120"/>
            </a:endParaRPr>
          </a:p>
          <a:p>
            <a:pPr eaLnBrk="1" hangingPunct="1"/>
            <a:endParaRPr lang="en-US" altLang="zh-TW" sz="2800" dirty="0">
              <a:ea typeface="新細明體" panose="02020500000000000000" pitchFamily="18" charset="-120"/>
            </a:endParaRPr>
          </a:p>
          <a:p>
            <a:pPr eaLnBrk="1" hangingPunct="1"/>
            <a:endParaRPr lang="en-US" altLang="zh-TW" sz="2800" dirty="0">
              <a:ea typeface="新細明體" panose="02020500000000000000" pitchFamily="18" charset="-120"/>
            </a:endParaRPr>
          </a:p>
          <a:p>
            <a:pPr eaLnBrk="1" hangingPunct="1"/>
            <a:endParaRPr lang="en-US" altLang="zh-TW" sz="2800" dirty="0">
              <a:ea typeface="新細明體" panose="02020500000000000000" pitchFamily="18" charset="-120"/>
            </a:endParaRPr>
          </a:p>
          <a:p>
            <a:pPr marL="0" indent="0" eaLnBrk="1" hangingPunct="1">
              <a:buNone/>
            </a:pPr>
            <a:endParaRPr lang="en-US" altLang="zh-TW" sz="2800" dirty="0">
              <a:ea typeface="新細明體" panose="02020500000000000000" pitchFamily="18" charset="-120"/>
            </a:endParaRPr>
          </a:p>
          <a:p>
            <a:pPr eaLnBrk="1" hangingPunct="1"/>
            <a:endParaRPr lang="en-US" altLang="zh-TW" sz="2800" dirty="0">
              <a:ea typeface="新細明體" panose="02020500000000000000" pitchFamily="18" charset="-120"/>
            </a:endParaRPr>
          </a:p>
          <a:p>
            <a:pPr eaLnBrk="1" hangingPunct="1"/>
            <a:r>
              <a:rPr lang="en-US" altLang="zh-TW" sz="2800" dirty="0">
                <a:ea typeface="新細明體" panose="02020500000000000000" pitchFamily="18" charset="-120"/>
              </a:rPr>
              <a:t>Suppose solutions are picked randomly</a:t>
            </a:r>
          </a:p>
          <a:p>
            <a:pPr eaLnBrk="1" hangingPunct="1"/>
            <a:r>
              <a:rPr lang="en-US" altLang="zh-TW" sz="2800" dirty="0">
                <a:ea typeface="新細明體" panose="02020500000000000000" pitchFamily="18" charset="-120"/>
              </a:rPr>
              <a:t>If |G|/|A| = r, </a:t>
            </a:r>
            <a:r>
              <a:rPr lang="en-US" altLang="zh-TW" sz="2800" dirty="0" err="1">
                <a:ea typeface="新細明體" panose="02020500000000000000" pitchFamily="18" charset="-120"/>
              </a:rPr>
              <a:t>Pr</a:t>
            </a:r>
            <a:r>
              <a:rPr lang="en-US" altLang="zh-TW" sz="2800" dirty="0">
                <a:ea typeface="新細明體" panose="02020500000000000000" pitchFamily="18" charset="-120"/>
              </a:rPr>
              <a:t>(at least 1 good in 5/r trials) = 1-(1-r)</a:t>
            </a:r>
            <a:r>
              <a:rPr lang="en-US" altLang="zh-TW" sz="2800" baseline="30000" dirty="0">
                <a:ea typeface="新細明體" panose="02020500000000000000" pitchFamily="18" charset="-120"/>
              </a:rPr>
              <a:t>5/r </a:t>
            </a:r>
          </a:p>
          <a:p>
            <a:pPr eaLnBrk="1" hangingPunct="1"/>
            <a:r>
              <a:rPr lang="en-US" altLang="zh-TW" sz="2800" dirty="0">
                <a:ea typeface="新細明體" panose="02020500000000000000" pitchFamily="18" charset="-120"/>
              </a:rPr>
              <a:t>If |G|/|A| = 0.001, </a:t>
            </a:r>
            <a:r>
              <a:rPr lang="en-US" altLang="zh-TW" sz="2800" dirty="0" err="1">
                <a:ea typeface="新細明體" panose="02020500000000000000" pitchFamily="18" charset="-120"/>
              </a:rPr>
              <a:t>Pr</a:t>
            </a:r>
            <a:r>
              <a:rPr lang="en-US" altLang="zh-TW" sz="2800" dirty="0">
                <a:ea typeface="新細明體" panose="02020500000000000000" pitchFamily="18" charset="-120"/>
              </a:rPr>
              <a:t>(at least 1 good in 5000 trials) = 1-(1-0.001)</a:t>
            </a:r>
            <a:r>
              <a:rPr lang="en-US" altLang="zh-TW" sz="2800" baseline="30000" dirty="0">
                <a:ea typeface="新細明體" panose="02020500000000000000" pitchFamily="18" charset="-120"/>
              </a:rPr>
              <a:t>5000</a:t>
            </a:r>
            <a:r>
              <a:rPr lang="en-US" altLang="zh-TW" sz="2800" dirty="0">
                <a:ea typeface="新細明體" panose="02020500000000000000" pitchFamily="18" charset="-120"/>
              </a:rPr>
              <a:t> = 0.9933</a:t>
            </a:r>
            <a:endParaRPr lang="zh-TW" altLang="en-US" sz="2800" dirty="0">
              <a:ea typeface="新細明體" panose="02020500000000000000" pitchFamily="18" charset="-120"/>
            </a:endParaRPr>
          </a:p>
          <a:p>
            <a:endParaRPr lang="en-US" dirty="0"/>
          </a:p>
        </p:txBody>
      </p:sp>
      <p:sp>
        <p:nvSpPr>
          <p:cNvPr id="4" name="Oval 4">
            <a:extLst>
              <a:ext uri="{FF2B5EF4-FFF2-40B4-BE49-F238E27FC236}">
                <a16:creationId xmlns:a16="http://schemas.microsoft.com/office/drawing/2014/main" id="{B4B909CE-5CAE-D442-9B1A-BF6C965CDE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81188" y="2174422"/>
            <a:ext cx="1524000" cy="2114550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TW" altLang="en-US">
              <a:solidFill>
                <a:schemeClr val="tx2"/>
              </a:solidFill>
              <a:ea typeface="新細明體" panose="02020500000000000000" pitchFamily="18" charset="-120"/>
            </a:endParaRPr>
          </a:p>
        </p:txBody>
      </p:sp>
      <p:sp>
        <p:nvSpPr>
          <p:cNvPr id="5" name="Oval 5">
            <a:extLst>
              <a:ext uri="{FF2B5EF4-FFF2-40B4-BE49-F238E27FC236}">
                <a16:creationId xmlns:a16="http://schemas.microsoft.com/office/drawing/2014/main" id="{40F14B7C-7B45-3A44-B001-4E9DF76304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4600" y="2761797"/>
            <a:ext cx="762000" cy="633413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alpha val="50195"/>
                  </a:schemeClr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TW">
                <a:solidFill>
                  <a:schemeClr val="tx2"/>
                </a:solidFill>
                <a:ea typeface="新細明體" panose="02020500000000000000" pitchFamily="18" charset="-120"/>
              </a:rPr>
              <a:t>G</a:t>
            </a:r>
          </a:p>
        </p:txBody>
      </p:sp>
      <p:sp>
        <p:nvSpPr>
          <p:cNvPr id="6" name="Text Box 6">
            <a:extLst>
              <a:ext uri="{FF2B5EF4-FFF2-40B4-BE49-F238E27FC236}">
                <a16:creationId xmlns:a16="http://schemas.microsoft.com/office/drawing/2014/main" id="{A811F36B-846B-6C48-96C9-229E8B6EFF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87800" y="2282372"/>
            <a:ext cx="36591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TW" dirty="0">
                <a:solidFill>
                  <a:schemeClr val="tx2"/>
                </a:solidFill>
                <a:ea typeface="新細明體" panose="02020500000000000000" pitchFamily="18" charset="-120"/>
              </a:rPr>
              <a:t>All solutions (state space)</a:t>
            </a:r>
          </a:p>
        </p:txBody>
      </p:sp>
      <p:sp>
        <p:nvSpPr>
          <p:cNvPr id="7" name="Text Box 7">
            <a:extLst>
              <a:ext uri="{FF2B5EF4-FFF2-40B4-BE49-F238E27FC236}">
                <a16:creationId xmlns:a16="http://schemas.microsoft.com/office/drawing/2014/main" id="{CA21A7B2-6979-DD42-A560-9A277EDD6D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95725" y="3425372"/>
            <a:ext cx="22193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TW">
                <a:solidFill>
                  <a:schemeClr val="tx2"/>
                </a:solidFill>
                <a:ea typeface="新細明體" panose="02020500000000000000" pitchFamily="18" charset="-120"/>
              </a:rPr>
              <a:t>Good solutions</a:t>
            </a:r>
          </a:p>
        </p:txBody>
      </p:sp>
      <p:sp>
        <p:nvSpPr>
          <p:cNvPr id="8" name="Line 8">
            <a:extLst>
              <a:ext uri="{FF2B5EF4-FFF2-40B4-BE49-F238E27FC236}">
                <a16:creationId xmlns:a16="http://schemas.microsoft.com/office/drawing/2014/main" id="{2A3F85BF-E407-AF40-8F05-F7EBD6779F7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328988" y="2499860"/>
            <a:ext cx="381000" cy="228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9" name="Line 9">
            <a:extLst>
              <a:ext uri="{FF2B5EF4-FFF2-40B4-BE49-F238E27FC236}">
                <a16:creationId xmlns:a16="http://schemas.microsoft.com/office/drawing/2014/main" id="{0753D4A7-3D6C-9B44-8854-332CB3013A3C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216275" y="3319010"/>
            <a:ext cx="533400" cy="304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0" name="Text Box 10">
            <a:extLst>
              <a:ext uri="{FF2B5EF4-FFF2-40B4-BE49-F238E27FC236}">
                <a16:creationId xmlns:a16="http://schemas.microsoft.com/office/drawing/2014/main" id="{F673E9F9-201B-E749-9083-C87261499D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25675" y="3501572"/>
            <a:ext cx="3873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TW">
                <a:solidFill>
                  <a:schemeClr val="tx2"/>
                </a:solidFill>
                <a:ea typeface="新細明體" panose="02020500000000000000" pitchFamily="18" charset="-120"/>
              </a:rPr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4690539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A12F83-D6F4-EC45-8CEE-2AAA5916F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Circuit Partition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F8AF99-A389-AC49-8C4D-0C2D985CFF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An essential step for reducing algorithm design complexity</a:t>
            </a:r>
          </a:p>
          <a:p>
            <a:pPr lvl="1"/>
            <a:r>
              <a:rPr lang="en-US" dirty="0"/>
              <a:t>Divide and conquer (D&amp;C)</a:t>
            </a:r>
          </a:p>
          <a:p>
            <a:r>
              <a:rPr lang="en-US" b="1" dirty="0"/>
              <a:t>Input</a:t>
            </a:r>
          </a:p>
          <a:p>
            <a:pPr lvl="1"/>
            <a:r>
              <a:rPr lang="en-US" dirty="0"/>
              <a:t>A circuit graph</a:t>
            </a:r>
          </a:p>
          <a:p>
            <a:r>
              <a:rPr lang="en-US" b="1" dirty="0"/>
              <a:t>Output</a:t>
            </a:r>
          </a:p>
          <a:p>
            <a:pPr lvl="1"/>
            <a:r>
              <a:rPr lang="en-US" dirty="0"/>
              <a:t>A set of partitioned subgraphs</a:t>
            </a:r>
          </a:p>
          <a:p>
            <a:r>
              <a:rPr lang="en-US" b="1" dirty="0"/>
              <a:t>Objective</a:t>
            </a:r>
          </a:p>
          <a:p>
            <a:pPr lvl="1"/>
            <a:r>
              <a:rPr lang="en-US" dirty="0"/>
              <a:t>Minimize cross-connection</a:t>
            </a:r>
          </a:p>
          <a:p>
            <a:endParaRPr lang="en-US" dirty="0"/>
          </a:p>
        </p:txBody>
      </p:sp>
      <p:pic>
        <p:nvPicPr>
          <p:cNvPr id="4" name="Picture 4" descr="partition3">
            <a:extLst>
              <a:ext uri="{FF2B5EF4-FFF2-40B4-BE49-F238E27FC236}">
                <a16:creationId xmlns:a16="http://schemas.microsoft.com/office/drawing/2014/main" id="{DE5E0FF4-D307-134B-AF78-FC4F1076B5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-10000" contras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1493" y="2079171"/>
            <a:ext cx="5652307" cy="45184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433826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A1FB1-4E2F-2B40-AC9C-FDC4D413F9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4000" dirty="0">
                <a:ea typeface="新細明體" panose="02020500000000000000" pitchFamily="18" charset="-120"/>
              </a:rPr>
              <a:t>Adding Randomness to KL/FM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A8DEB4-10E5-ED45-9389-DAF4982F7F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 eaLnBrk="1" hangingPunct="1"/>
            <a:r>
              <a:rPr lang="en-US" altLang="zh-TW" dirty="0">
                <a:ea typeface="新細明體" panose="02020500000000000000" pitchFamily="18" charset="-120"/>
              </a:rPr>
              <a:t>In fact, # of good states are extremely few</a:t>
            </a:r>
          </a:p>
          <a:p>
            <a:pPr lvl="1" algn="just"/>
            <a:r>
              <a:rPr lang="en-US" altLang="zh-TW" dirty="0">
                <a:ea typeface="新細明體" panose="02020500000000000000" pitchFamily="18" charset="-120"/>
              </a:rPr>
              <a:t>Therefore, r is extremely small</a:t>
            </a:r>
          </a:p>
          <a:p>
            <a:pPr algn="just" eaLnBrk="1" hangingPunct="1"/>
            <a:r>
              <a:rPr lang="en-US" altLang="zh-TW" dirty="0">
                <a:ea typeface="新細明體" panose="02020500000000000000" pitchFamily="18" charset="-120"/>
              </a:rPr>
              <a:t>Need extremely long time if just picking states randomly</a:t>
            </a:r>
          </a:p>
          <a:p>
            <a:pPr lvl="1" algn="just"/>
            <a:r>
              <a:rPr lang="en-US" altLang="zh-TW" dirty="0">
                <a:ea typeface="新細明體" panose="02020500000000000000" pitchFamily="18" charset="-120"/>
              </a:rPr>
              <a:t>Therefore, we can running KL/FM variants several times with random initial solutions</a:t>
            </a:r>
            <a:endParaRPr lang="zh-TW" altLang="en-US" dirty="0">
              <a:ea typeface="新細明體" panose="02020500000000000000" pitchFamily="18" charset="-120"/>
            </a:endParaRPr>
          </a:p>
          <a:p>
            <a:pPr algn="just"/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FAE3335-8ACC-A440-B1E9-5A19CA2EC560}"/>
              </a:ext>
            </a:extLst>
          </p:cNvPr>
          <p:cNvGrpSpPr/>
          <p:nvPr/>
        </p:nvGrpSpPr>
        <p:grpSpPr>
          <a:xfrm>
            <a:off x="1135063" y="3680392"/>
            <a:ext cx="10048281" cy="2695575"/>
            <a:chOff x="982663" y="3902075"/>
            <a:chExt cx="7627937" cy="2046288"/>
          </a:xfrm>
        </p:grpSpPr>
        <p:sp>
          <p:nvSpPr>
            <p:cNvPr id="4" name="Text Box 4">
              <a:extLst>
                <a:ext uri="{FF2B5EF4-FFF2-40B4-BE49-F238E27FC236}">
                  <a16:creationId xmlns:a16="http://schemas.microsoft.com/office/drawing/2014/main" id="{854753EB-82B3-7148-B397-C06FAA99CE7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0800000">
              <a:off x="982663" y="4195763"/>
              <a:ext cx="549275" cy="14319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b">
              <a:spAutoFit/>
            </a:bodyPr>
            <a:lstStyle>
              <a:lvl1pPr>
                <a:spcBef>
                  <a:spcPct val="20000"/>
                </a:spcBef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TW">
                  <a:solidFill>
                    <a:schemeClr val="tx2"/>
                  </a:solidFill>
                  <a:ea typeface="新細明體" panose="02020500000000000000" pitchFamily="18" charset="-120"/>
                </a:rPr>
                <a:t>Cut Value</a:t>
              </a:r>
            </a:p>
          </p:txBody>
        </p:sp>
        <p:graphicFrame>
          <p:nvGraphicFramePr>
            <p:cNvPr id="5" name="Object 6">
              <a:extLst>
                <a:ext uri="{FF2B5EF4-FFF2-40B4-BE49-F238E27FC236}">
                  <a16:creationId xmlns:a16="http://schemas.microsoft.com/office/drawing/2014/main" id="{4BE629EF-0024-8244-B963-BD90F47DF838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600841060"/>
                </p:ext>
              </p:extLst>
            </p:nvPr>
          </p:nvGraphicFramePr>
          <p:xfrm>
            <a:off x="1447800" y="4043363"/>
            <a:ext cx="5410200" cy="1905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3516" name="Chart" r:id="rId3" imgW="4927600" imgH="1917700" progId="MSGraph.Chart.8">
                    <p:embed followColorScheme="full"/>
                  </p:oleObj>
                </mc:Choice>
                <mc:Fallback>
                  <p:oleObj name="Chart" r:id="rId3" imgW="4927600" imgH="1917700" progId="MSGraph.Chart.8">
                    <p:embed followColorScheme="full"/>
                    <p:pic>
                      <p:nvPicPr>
                        <p:cNvPr id="87048" name="Object 6">
                          <a:extLst>
                            <a:ext uri="{FF2B5EF4-FFF2-40B4-BE49-F238E27FC236}">
                              <a16:creationId xmlns:a16="http://schemas.microsoft.com/office/drawing/2014/main" id="{B637CE68-9E64-D840-9450-BB64A0C8BE1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47800" y="4043363"/>
                          <a:ext cx="5410200" cy="19050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" name="Line 7">
              <a:extLst>
                <a:ext uri="{FF2B5EF4-FFF2-40B4-BE49-F238E27FC236}">
                  <a16:creationId xmlns:a16="http://schemas.microsoft.com/office/drawing/2014/main" id="{99F6A3AB-BDB5-2C4B-B03B-E1C0B6A924C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89513" y="5357813"/>
              <a:ext cx="381000" cy="0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  <a:headEnd type="stealth" w="med" len="med"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7" name="Line 8">
              <a:extLst>
                <a:ext uri="{FF2B5EF4-FFF2-40B4-BE49-F238E27FC236}">
                  <a16:creationId xmlns:a16="http://schemas.microsoft.com/office/drawing/2014/main" id="{ED871B28-EF80-3641-946A-234D3124F85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70325" y="4198938"/>
              <a:ext cx="2057400" cy="0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  <a:headEnd type="stealth" w="med" len="med"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8" name="Text Box 9">
              <a:extLst>
                <a:ext uri="{FF2B5EF4-FFF2-40B4-BE49-F238E27FC236}">
                  <a16:creationId xmlns:a16="http://schemas.microsoft.com/office/drawing/2014/main" id="{CCA312AE-3E6E-824A-A068-C365DAF5F34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35663" y="3902075"/>
              <a:ext cx="2674937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TW">
                  <a:solidFill>
                    <a:schemeClr val="tx2"/>
                  </a:solidFill>
                  <a:ea typeface="新細明體" panose="02020500000000000000" pitchFamily="18" charset="-120"/>
                </a:rPr>
                <a:t>Good Initial States</a:t>
              </a:r>
            </a:p>
          </p:txBody>
        </p:sp>
        <p:sp>
          <p:nvSpPr>
            <p:cNvPr id="9" name="Text Box 10">
              <a:extLst>
                <a:ext uri="{FF2B5EF4-FFF2-40B4-BE49-F238E27FC236}">
                  <a16:creationId xmlns:a16="http://schemas.microsoft.com/office/drawing/2014/main" id="{5CB81340-D8A8-A54A-97E1-1104C0DC530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05450" y="4968875"/>
              <a:ext cx="1878013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TW">
                  <a:solidFill>
                    <a:schemeClr val="tx2"/>
                  </a:solidFill>
                  <a:ea typeface="新細明體" panose="02020500000000000000" pitchFamily="18" charset="-120"/>
                </a:rPr>
                <a:t>Good States</a:t>
              </a:r>
            </a:p>
          </p:txBody>
        </p:sp>
        <p:sp>
          <p:nvSpPr>
            <p:cNvPr id="10" name="Line 11">
              <a:extLst>
                <a:ext uri="{FF2B5EF4-FFF2-40B4-BE49-F238E27FC236}">
                  <a16:creationId xmlns:a16="http://schemas.microsoft.com/office/drawing/2014/main" id="{00D5A4F8-2240-6244-8F40-5BF0265A272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68463" y="5365750"/>
              <a:ext cx="5181600" cy="0"/>
            </a:xfrm>
            <a:prstGeom prst="line">
              <a:avLst/>
            </a:prstGeom>
            <a:noFill/>
            <a:ln w="19050">
              <a:solidFill>
                <a:schemeClr val="tx2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893364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FDF31-6709-7A44-8049-4F5EECE1B9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Tie-breaking Strategy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AA37AC-DC77-AA45-A34C-90AE9A9182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zh-TW" dirty="0">
                <a:ea typeface="新細明體" panose="02020500000000000000" pitchFamily="18" charset="-120"/>
              </a:rPr>
              <a:t>For each vertex, instead of having a gain bucket, a gain vector is used</a:t>
            </a:r>
          </a:p>
          <a:p>
            <a:pPr eaLnBrk="1" hangingPunct="1"/>
            <a:r>
              <a:rPr lang="en-US" altLang="zh-TW" dirty="0">
                <a:ea typeface="新細明體" panose="02020500000000000000" pitchFamily="18" charset="-120"/>
              </a:rPr>
              <a:t>Gain vector is a sequence of potential gain values corresponding to numbers of possible moves into the future</a:t>
            </a:r>
          </a:p>
          <a:p>
            <a:pPr eaLnBrk="1" hangingPunct="1"/>
            <a:r>
              <a:rPr lang="en-US" altLang="zh-TW" dirty="0">
                <a:ea typeface="新細明體" panose="02020500000000000000" pitchFamily="18" charset="-120"/>
              </a:rPr>
              <a:t>Therefore, </a:t>
            </a:r>
            <a:r>
              <a:rPr lang="en-US" altLang="zh-TW" dirty="0" err="1">
                <a:ea typeface="新細明體" panose="02020500000000000000" pitchFamily="18" charset="-120"/>
              </a:rPr>
              <a:t>r</a:t>
            </a:r>
            <a:r>
              <a:rPr lang="en-US" altLang="zh-TW" baseline="30000" dirty="0" err="1">
                <a:ea typeface="新細明體" panose="02020500000000000000" pitchFamily="18" charset="-120"/>
              </a:rPr>
              <a:t>th</a:t>
            </a:r>
            <a:r>
              <a:rPr lang="en-US" altLang="zh-TW" dirty="0">
                <a:ea typeface="新細明體" panose="02020500000000000000" pitchFamily="18" charset="-120"/>
              </a:rPr>
              <a:t> entry looks r moves ahead</a:t>
            </a:r>
          </a:p>
          <a:p>
            <a:pPr eaLnBrk="1" hangingPunct="1"/>
            <a:r>
              <a:rPr lang="en-US" altLang="zh-TW" dirty="0">
                <a:ea typeface="新細明體" panose="02020500000000000000" pitchFamily="18" charset="-120"/>
              </a:rPr>
              <a:t>Time complexity is O(pr), where r is max # of look-ahead moves stored in gain vector</a:t>
            </a:r>
          </a:p>
          <a:p>
            <a:pPr eaLnBrk="1" hangingPunct="1"/>
            <a:r>
              <a:rPr lang="en-US" altLang="zh-TW" dirty="0">
                <a:ea typeface="新細明體" panose="02020500000000000000" pitchFamily="18" charset="-120"/>
              </a:rPr>
              <a:t>If ties still occur, some researchers observe that LIFO order improves solution quality</a:t>
            </a:r>
            <a:endParaRPr lang="zh-TW" altLang="en-US" dirty="0">
              <a:ea typeface="新細明體" panose="02020500000000000000" pitchFamily="18" charset="-12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25687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E3935-9EBB-E74E-A3D6-C81E8D819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Partitioning Approaches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5088DF-E60C-B34B-BA89-ACAFC662BD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zh-TW" dirty="0">
                <a:ea typeface="新細明體" panose="02020500000000000000" pitchFamily="18" charset="-120"/>
              </a:rPr>
              <a:t>KL/FM-SA Hybrid: Use KL/FM variant to find a good initial solution for SA, then improve that solution by SA at low temperature</a:t>
            </a:r>
          </a:p>
          <a:p>
            <a:pPr eaLnBrk="1" hangingPunct="1"/>
            <a:r>
              <a:rPr lang="en-US" altLang="zh-TW" dirty="0">
                <a:ea typeface="新細明體" panose="02020500000000000000" pitchFamily="18" charset="-120"/>
              </a:rPr>
              <a:t>Tabu Search</a:t>
            </a:r>
          </a:p>
          <a:p>
            <a:pPr eaLnBrk="1" hangingPunct="1"/>
            <a:r>
              <a:rPr lang="en-US" altLang="zh-TW" dirty="0">
                <a:ea typeface="新細明體" panose="02020500000000000000" pitchFamily="18" charset="-120"/>
              </a:rPr>
              <a:t>Genetic Algorithm</a:t>
            </a:r>
          </a:p>
          <a:p>
            <a:pPr eaLnBrk="1" hangingPunct="1"/>
            <a:r>
              <a:rPr lang="en-US" altLang="zh-TW" dirty="0">
                <a:ea typeface="新細明體" panose="02020500000000000000" pitchFamily="18" charset="-120"/>
              </a:rPr>
              <a:t>Spectral Methods (finding Eigenvectors)</a:t>
            </a:r>
          </a:p>
          <a:p>
            <a:pPr eaLnBrk="1" hangingPunct="1"/>
            <a:r>
              <a:rPr lang="en-US" altLang="zh-TW" dirty="0">
                <a:ea typeface="新細明體" panose="02020500000000000000" pitchFamily="18" charset="-120"/>
              </a:rPr>
              <a:t>Network Flows</a:t>
            </a:r>
          </a:p>
          <a:p>
            <a:pPr eaLnBrk="1" hangingPunct="1"/>
            <a:r>
              <a:rPr lang="en-US" altLang="zh-TW" dirty="0">
                <a:ea typeface="新細明體" panose="02020500000000000000" pitchFamily="18" charset="-120"/>
              </a:rPr>
              <a:t>Quadratic Programming</a:t>
            </a:r>
          </a:p>
          <a:p>
            <a:pPr eaLnBrk="1" hangingPunct="1"/>
            <a:r>
              <a:rPr lang="en-US" altLang="zh-TW" dirty="0">
                <a:ea typeface="新細明體" panose="02020500000000000000" pitchFamily="18" charset="-120"/>
              </a:rPr>
              <a:t>…</a:t>
            </a:r>
            <a:endParaRPr lang="zh-TW" altLang="en-US" dirty="0">
              <a:ea typeface="新細明體" panose="02020500000000000000" pitchFamily="18" charset="-12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78996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079F7F-CB57-5D42-8D9E-3C3B7A075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Multilevel Partitioning Techniques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DCB7314-891B-6F4D-ADD1-0F3594CB53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836851"/>
            <a:ext cx="4911854" cy="3967267"/>
          </a:xfrm>
        </p:spPr>
      </p:pic>
      <p:pic>
        <p:nvPicPr>
          <p:cNvPr id="64514" name="Picture 2" descr="PDF] Label Propagation for Hypergraph Partitioning | Semantic Scholar">
            <a:extLst>
              <a:ext uri="{FF2B5EF4-FFF2-40B4-BE49-F238E27FC236}">
                <a16:creationId xmlns:a16="http://schemas.microsoft.com/office/drawing/2014/main" id="{CFFED1A4-65C6-E745-A8D6-67EB7B78ED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6857" y="1836851"/>
            <a:ext cx="5016941" cy="3967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86257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2064B-8A53-514D-A044-037803044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Coarsening Phase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EE8D6AA2-AE89-9A4F-9D41-C1E9BDF12D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1680" y="3024188"/>
            <a:ext cx="6610350" cy="1228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8B714F53-15F7-854F-B070-36313521B2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2630" y="4967287"/>
            <a:ext cx="6705600" cy="1209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320A8C2A-7A91-EB47-9B18-660D7FB3FE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8830" y="1485105"/>
            <a:ext cx="6629400" cy="992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CCD9934-0964-ED42-8935-52ACBB156A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6849"/>
            <a:ext cx="6803571" cy="4710113"/>
          </a:xfrm>
        </p:spPr>
        <p:txBody>
          <a:bodyPr>
            <a:normAutofit/>
          </a:bodyPr>
          <a:lstStyle/>
          <a:p>
            <a:r>
              <a:rPr lang="en-US" sz="2600" dirty="0"/>
              <a:t>Edge coarsening</a:t>
            </a:r>
          </a:p>
          <a:p>
            <a:endParaRPr lang="en-US" sz="2600" dirty="0"/>
          </a:p>
          <a:p>
            <a:r>
              <a:rPr lang="en-US" sz="2600" dirty="0"/>
              <a:t>Hyperedge coarsening (HEC)</a:t>
            </a:r>
          </a:p>
          <a:p>
            <a:endParaRPr lang="en-US" sz="2600" dirty="0"/>
          </a:p>
          <a:p>
            <a:endParaRPr lang="en-US" sz="2600" dirty="0"/>
          </a:p>
          <a:p>
            <a:endParaRPr lang="en-US" sz="2600" dirty="0"/>
          </a:p>
          <a:p>
            <a:r>
              <a:rPr lang="en-US" sz="2600" dirty="0"/>
              <a:t>Modified hyperedge coarsening (MHEC)</a:t>
            </a:r>
          </a:p>
        </p:txBody>
      </p:sp>
    </p:spTree>
    <p:extLst>
      <p:ext uri="{BB962C8B-B14F-4D97-AF65-F5344CB8AC3E}">
        <p14:creationId xmlns:p14="http://schemas.microsoft.com/office/powerpoint/2010/main" val="20777006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C2FB3B-F3F0-0847-BDEE-F104F23E4F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Uncoarsening</a:t>
            </a:r>
            <a:r>
              <a:rPr lang="en-US" dirty="0"/>
              <a:t> Phase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2D9920-9835-1F4D-B79C-DC21DC52A5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 dirty="0">
                <a:ea typeface="新細明體" panose="02020500000000000000" pitchFamily="18" charset="-120"/>
              </a:rPr>
              <a:t>Based on FM with two simplifications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zh-TW" dirty="0">
                <a:ea typeface="新細明體" panose="02020500000000000000" pitchFamily="18" charset="-120"/>
              </a:rPr>
              <a:t>Limit number of passes to 2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zh-TW" dirty="0">
                <a:ea typeface="新細明體" panose="02020500000000000000" pitchFamily="18" charset="-120"/>
              </a:rPr>
              <a:t>Early-Exit FM (FM-EE), stop each pass if </a:t>
            </a:r>
            <a:r>
              <a:rPr lang="en-US" altLang="zh-TW" i="1" dirty="0">
                <a:ea typeface="新細明體" panose="02020500000000000000" pitchFamily="18" charset="-120"/>
              </a:rPr>
              <a:t>k</a:t>
            </a:r>
            <a:r>
              <a:rPr lang="en-US" altLang="zh-TW" dirty="0">
                <a:ea typeface="新細明體" panose="02020500000000000000" pitchFamily="18" charset="-120"/>
              </a:rPr>
              <a:t> vertex moves do not improve the cut</a:t>
            </a:r>
          </a:p>
          <a:p>
            <a:pPr eaLnBrk="1" hangingPunct="1"/>
            <a:r>
              <a:rPr lang="en-US" altLang="zh-TW" b="1" dirty="0">
                <a:ea typeface="新細明體" panose="02020500000000000000" pitchFamily="18" charset="-120"/>
              </a:rPr>
              <a:t>HER (Hyperedge Refinement)</a:t>
            </a:r>
          </a:p>
          <a:p>
            <a:pPr lvl="1" eaLnBrk="1" hangingPunct="1"/>
            <a:r>
              <a:rPr lang="en-US" altLang="zh-TW" dirty="0">
                <a:ea typeface="新細明體" panose="02020500000000000000" pitchFamily="18" charset="-120"/>
              </a:rPr>
              <a:t>Move a group of vertices between partitions so that an entire hyperedge is removed from the cut</a:t>
            </a:r>
            <a:endParaRPr lang="zh-TW" altLang="en-US" dirty="0">
              <a:ea typeface="新細明體" panose="02020500000000000000" pitchFamily="18" charset="-12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0530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185AF7-53E6-6141-9BA1-E52C91BA5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hMETIS</a:t>
            </a:r>
            <a:r>
              <a:rPr lang="en-US" dirty="0"/>
              <a:t> Algorithm: A Mixed Strategy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F9D8ABB-35E7-F346-B71C-44AAEDCFC1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zh-TW" sz="2400" dirty="0">
                <a:ea typeface="新細明體" panose="02020500000000000000" pitchFamily="18" charset="-120"/>
                <a:hlinkClick r:id="rId2"/>
              </a:rPr>
              <a:t>https://course.ece.cmu.edu/~ee760/760docs/hMetisManual.pdf</a:t>
            </a:r>
            <a:r>
              <a:rPr lang="en-US" altLang="zh-TW" sz="2400" dirty="0">
                <a:ea typeface="新細明體" panose="02020500000000000000" pitchFamily="18" charset="-120"/>
              </a:rPr>
              <a:t> </a:t>
            </a:r>
          </a:p>
          <a:p>
            <a:pPr eaLnBrk="1" hangingPunct="1"/>
            <a:r>
              <a:rPr lang="en-US" altLang="zh-TW" sz="2400" b="1" dirty="0">
                <a:ea typeface="新細明體" panose="02020500000000000000" pitchFamily="18" charset="-120"/>
              </a:rPr>
              <a:t>hMETIS-EE</a:t>
            </a:r>
            <a:r>
              <a:rPr lang="en-US" altLang="zh-TW" sz="2400" b="1" baseline="-25000" dirty="0">
                <a:ea typeface="新細明體" panose="02020500000000000000" pitchFamily="18" charset="-120"/>
              </a:rPr>
              <a:t>20</a:t>
            </a:r>
            <a:endParaRPr lang="en-US" altLang="zh-TW" sz="2400" b="1" dirty="0">
              <a:ea typeface="新細明體" panose="02020500000000000000" pitchFamily="18" charset="-120"/>
            </a:endParaRPr>
          </a:p>
          <a:p>
            <a:pPr lvl="1" eaLnBrk="1" hangingPunct="1"/>
            <a:r>
              <a:rPr lang="en-US" altLang="zh-TW" dirty="0">
                <a:ea typeface="新細明體" panose="02020500000000000000" pitchFamily="18" charset="-120"/>
              </a:rPr>
              <a:t>20 random initial partitions</a:t>
            </a:r>
          </a:p>
          <a:p>
            <a:pPr lvl="1" eaLnBrk="1" hangingPunct="1"/>
            <a:r>
              <a:rPr lang="en-US" altLang="zh-TW" dirty="0">
                <a:ea typeface="新細明體" panose="02020500000000000000" pitchFamily="18" charset="-120"/>
              </a:rPr>
              <a:t>with 10 runs using HEC for coarsening</a:t>
            </a:r>
          </a:p>
          <a:p>
            <a:pPr lvl="1" eaLnBrk="1" hangingPunct="1"/>
            <a:r>
              <a:rPr lang="en-US" altLang="zh-TW" dirty="0">
                <a:ea typeface="新細明體" panose="02020500000000000000" pitchFamily="18" charset="-120"/>
              </a:rPr>
              <a:t>with 10 runs using MHEC for coarsening</a:t>
            </a:r>
          </a:p>
          <a:p>
            <a:pPr lvl="1" eaLnBrk="1" hangingPunct="1"/>
            <a:r>
              <a:rPr lang="en-US" altLang="zh-TW" dirty="0">
                <a:ea typeface="新細明體" panose="02020500000000000000" pitchFamily="18" charset="-120"/>
              </a:rPr>
              <a:t>FM-EE for refinement</a:t>
            </a:r>
          </a:p>
          <a:p>
            <a:pPr eaLnBrk="1" hangingPunct="1"/>
            <a:r>
              <a:rPr lang="en-US" altLang="zh-TW" sz="2400" b="1" dirty="0">
                <a:ea typeface="新細明體" panose="02020500000000000000" pitchFamily="18" charset="-120"/>
              </a:rPr>
              <a:t>hMETIS-FM</a:t>
            </a:r>
            <a:r>
              <a:rPr lang="en-US" altLang="zh-TW" sz="2400" b="1" baseline="-25000" dirty="0">
                <a:ea typeface="新細明體" panose="02020500000000000000" pitchFamily="18" charset="-120"/>
              </a:rPr>
              <a:t>20</a:t>
            </a:r>
          </a:p>
          <a:p>
            <a:pPr lvl="1" eaLnBrk="1" hangingPunct="1"/>
            <a:r>
              <a:rPr lang="en-US" altLang="zh-TW" dirty="0">
                <a:ea typeface="新細明體" panose="02020500000000000000" pitchFamily="18" charset="-120"/>
              </a:rPr>
              <a:t>20 random initial partitions</a:t>
            </a:r>
          </a:p>
          <a:p>
            <a:pPr lvl="1" eaLnBrk="1" hangingPunct="1"/>
            <a:r>
              <a:rPr lang="en-US" altLang="zh-TW" dirty="0">
                <a:ea typeface="新細明體" panose="02020500000000000000" pitchFamily="18" charset="-120"/>
              </a:rPr>
              <a:t>with 10 runs using HEC for coarsening</a:t>
            </a:r>
          </a:p>
          <a:p>
            <a:pPr lvl="1" eaLnBrk="1" hangingPunct="1"/>
            <a:r>
              <a:rPr lang="en-US" altLang="zh-TW" dirty="0">
                <a:ea typeface="新細明體" panose="02020500000000000000" pitchFamily="18" charset="-120"/>
              </a:rPr>
              <a:t>with 10 runs using MHEC for coarsening</a:t>
            </a:r>
          </a:p>
          <a:p>
            <a:pPr lvl="1" eaLnBrk="1" hangingPunct="1"/>
            <a:r>
              <a:rPr lang="en-US" altLang="zh-TW" dirty="0">
                <a:ea typeface="新細明體" panose="02020500000000000000" pitchFamily="18" charset="-120"/>
              </a:rPr>
              <a:t>FM for refinement</a:t>
            </a:r>
            <a:endParaRPr lang="zh-TW" altLang="en-US" dirty="0"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2892692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785779-E0DC-8D4C-99C1-7BAA4D310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C187A3-26E9-9E44-B52B-4E1C7909BA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have discussed problems of greedy partitioning algorithms</a:t>
            </a:r>
          </a:p>
          <a:p>
            <a:r>
              <a:rPr lang="en-US" dirty="0"/>
              <a:t>We have discussed simulated annealing (SA) algorithm</a:t>
            </a:r>
          </a:p>
          <a:p>
            <a:r>
              <a:rPr lang="en-US" dirty="0"/>
              <a:t>We have discussed SA-based partitioning algorithm</a:t>
            </a:r>
          </a:p>
          <a:p>
            <a:r>
              <a:rPr lang="en-US" dirty="0"/>
              <a:t>We have discussed multi-level partitioning algorithms </a:t>
            </a:r>
          </a:p>
        </p:txBody>
      </p:sp>
    </p:spTree>
    <p:extLst>
      <p:ext uri="{BB962C8B-B14F-4D97-AF65-F5344CB8AC3E}">
        <p14:creationId xmlns:p14="http://schemas.microsoft.com/office/powerpoint/2010/main" val="26862635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003D22-0067-DE4F-9395-F40409AD09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KL Algorithm: Recap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6987D4-400B-C24E-AC21-8D3EFD2D42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algn="just" eaLnBrk="1" hangingPunct="1">
              <a:buFont typeface="Wingdings" pitchFamily="2" charset="2"/>
              <a:buNone/>
            </a:pPr>
            <a:r>
              <a:rPr lang="en-US" altLang="zh-TW" sz="2800" dirty="0">
                <a:ea typeface="新細明體" panose="02020500000000000000" pitchFamily="18" charset="-120"/>
              </a:rPr>
              <a:t>1. Pair-wise exchange of nodes to reduce cut size</a:t>
            </a:r>
          </a:p>
          <a:p>
            <a:pPr algn="just" eaLnBrk="1" hangingPunct="1">
              <a:buFont typeface="Wingdings" pitchFamily="2" charset="2"/>
              <a:buNone/>
            </a:pPr>
            <a:r>
              <a:rPr lang="en-US" altLang="zh-TW" sz="2800" dirty="0">
                <a:ea typeface="新細明體" panose="02020500000000000000" pitchFamily="18" charset="-120"/>
              </a:rPr>
              <a:t>2. Allow cut size to increase temporarily within a pass</a:t>
            </a:r>
          </a:p>
          <a:p>
            <a:pPr algn="just" eaLnBrk="1" hangingPunct="1">
              <a:buFont typeface="Wingdings" pitchFamily="2" charset="2"/>
              <a:buNone/>
            </a:pPr>
            <a:r>
              <a:rPr lang="en-US" altLang="zh-TW" sz="2800" dirty="0">
                <a:ea typeface="新細明體" panose="02020500000000000000" pitchFamily="18" charset="-120"/>
              </a:rPr>
              <a:t>3. Compute the gain of a swap</a:t>
            </a:r>
          </a:p>
          <a:p>
            <a:pPr algn="just" eaLnBrk="1" hangingPunct="1">
              <a:buFont typeface="Wingdings" pitchFamily="2" charset="2"/>
              <a:buNone/>
            </a:pPr>
            <a:r>
              <a:rPr lang="en-US" altLang="zh-TW" sz="2800" dirty="0">
                <a:solidFill>
                  <a:schemeClr val="accent2"/>
                </a:solidFill>
                <a:ea typeface="新細明體" panose="02020500000000000000" pitchFamily="18" charset="-120"/>
              </a:rPr>
              <a:t>      Repeat</a:t>
            </a:r>
          </a:p>
          <a:p>
            <a:pPr algn="just" eaLnBrk="1" hangingPunct="1">
              <a:buFont typeface="Wingdings" pitchFamily="2" charset="2"/>
              <a:buNone/>
            </a:pPr>
            <a:r>
              <a:rPr lang="en-US" altLang="zh-TW" sz="2800" dirty="0">
                <a:solidFill>
                  <a:schemeClr val="accent2"/>
                </a:solidFill>
                <a:ea typeface="新細明體" panose="02020500000000000000" pitchFamily="18" charset="-120"/>
              </a:rPr>
              <a:t>         Perform a feasible swap of max gain</a:t>
            </a:r>
          </a:p>
          <a:p>
            <a:pPr algn="just" eaLnBrk="1" hangingPunct="1">
              <a:buFont typeface="Wingdings" pitchFamily="2" charset="2"/>
              <a:buNone/>
            </a:pPr>
            <a:r>
              <a:rPr lang="en-US" altLang="zh-TW" sz="2800" dirty="0">
                <a:solidFill>
                  <a:schemeClr val="accent2"/>
                </a:solidFill>
                <a:ea typeface="新細明體" panose="02020500000000000000" pitchFamily="18" charset="-120"/>
              </a:rPr>
              <a:t>         Mark swapped nodes “locked”</a:t>
            </a:r>
          </a:p>
          <a:p>
            <a:pPr algn="just" eaLnBrk="1" hangingPunct="1">
              <a:buFont typeface="Wingdings" pitchFamily="2" charset="2"/>
              <a:buNone/>
            </a:pPr>
            <a:r>
              <a:rPr lang="en-US" altLang="zh-TW" sz="2800" dirty="0">
                <a:solidFill>
                  <a:schemeClr val="accent2"/>
                </a:solidFill>
                <a:ea typeface="新細明體" panose="02020500000000000000" pitchFamily="18" charset="-120"/>
              </a:rPr>
              <a:t>         Update swap gains</a:t>
            </a:r>
          </a:p>
          <a:p>
            <a:pPr algn="just" eaLnBrk="1" hangingPunct="1">
              <a:buFont typeface="Wingdings" pitchFamily="2" charset="2"/>
              <a:buNone/>
            </a:pPr>
            <a:r>
              <a:rPr lang="en-US" altLang="zh-TW" sz="2800" dirty="0">
                <a:solidFill>
                  <a:schemeClr val="accent2"/>
                </a:solidFill>
                <a:ea typeface="新細明體" panose="02020500000000000000" pitchFamily="18" charset="-120"/>
              </a:rPr>
              <a:t>      Until no feasible swap</a:t>
            </a:r>
          </a:p>
          <a:p>
            <a:pPr algn="just" eaLnBrk="1" hangingPunct="1">
              <a:buFont typeface="Wingdings" pitchFamily="2" charset="2"/>
              <a:buNone/>
            </a:pPr>
            <a:r>
              <a:rPr lang="en-US" altLang="zh-TW" sz="2800" dirty="0">
                <a:ea typeface="新細明體" panose="02020500000000000000" pitchFamily="18" charset="-120"/>
              </a:rPr>
              <a:t>4. Find max prefix partial sum in gain sequence g</a:t>
            </a:r>
            <a:r>
              <a:rPr lang="en-US" altLang="zh-TW" sz="2800" baseline="-25000" dirty="0">
                <a:ea typeface="新細明體" panose="02020500000000000000" pitchFamily="18" charset="-120"/>
              </a:rPr>
              <a:t>1</a:t>
            </a:r>
            <a:r>
              <a:rPr lang="en-US" altLang="zh-TW" sz="2800" dirty="0">
                <a:ea typeface="新細明體" panose="02020500000000000000" pitchFamily="18" charset="-120"/>
              </a:rPr>
              <a:t>, g</a:t>
            </a:r>
            <a:r>
              <a:rPr lang="en-US" altLang="zh-TW" sz="2800" baseline="-25000" dirty="0">
                <a:ea typeface="新細明體" panose="02020500000000000000" pitchFamily="18" charset="-120"/>
              </a:rPr>
              <a:t>2</a:t>
            </a:r>
            <a:r>
              <a:rPr lang="en-US" altLang="zh-TW" sz="2800" dirty="0">
                <a:ea typeface="新細明體" panose="02020500000000000000" pitchFamily="18" charset="-120"/>
              </a:rPr>
              <a:t>, …, g</a:t>
            </a:r>
            <a:r>
              <a:rPr lang="en-US" altLang="zh-TW" sz="2800" baseline="-25000" dirty="0">
                <a:ea typeface="新細明體" panose="02020500000000000000" pitchFamily="18" charset="-120"/>
              </a:rPr>
              <a:t>m</a:t>
            </a:r>
          </a:p>
          <a:p>
            <a:pPr algn="just" eaLnBrk="1" hangingPunct="1">
              <a:buFont typeface="Wingdings" pitchFamily="2" charset="2"/>
              <a:buNone/>
            </a:pPr>
            <a:r>
              <a:rPr lang="en-US" altLang="zh-TW" sz="2800" dirty="0">
                <a:ea typeface="新細明體" panose="02020500000000000000" pitchFamily="18" charset="-120"/>
              </a:rPr>
              <a:t>5. Make corresponding swaps permanent</a:t>
            </a:r>
          </a:p>
          <a:p>
            <a:pPr algn="just" eaLnBrk="1" hangingPunct="1">
              <a:buFont typeface="Wingdings" pitchFamily="2" charset="2"/>
              <a:buNone/>
            </a:pPr>
            <a:r>
              <a:rPr lang="en-US" altLang="zh-TW" sz="2800" dirty="0">
                <a:ea typeface="新細明體" panose="02020500000000000000" pitchFamily="18" charset="-120"/>
              </a:rPr>
              <a:t>6. Start another pass if current pass reduces the cut size</a:t>
            </a:r>
            <a:endParaRPr lang="en-US" dirty="0"/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FECF7661-6891-FA48-AD54-211EF57D8D48}"/>
              </a:ext>
            </a:extLst>
          </p:cNvPr>
          <p:cNvGrpSpPr>
            <a:grpSpLocks/>
          </p:cNvGrpSpPr>
          <p:nvPr/>
        </p:nvGrpSpPr>
        <p:grpSpPr bwMode="auto">
          <a:xfrm>
            <a:off x="9220200" y="2613025"/>
            <a:ext cx="2133600" cy="1631950"/>
            <a:chOff x="3936" y="1632"/>
            <a:chExt cx="1344" cy="1028"/>
          </a:xfrm>
        </p:grpSpPr>
        <p:sp>
          <p:nvSpPr>
            <p:cNvPr id="5" name="Oval 5">
              <a:extLst>
                <a:ext uri="{FF2B5EF4-FFF2-40B4-BE49-F238E27FC236}">
                  <a16:creationId xmlns:a16="http://schemas.microsoft.com/office/drawing/2014/main" id="{9A4A4FFC-52E7-CC4E-8CE9-66BABA8AF5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6" y="1632"/>
              <a:ext cx="480" cy="336"/>
            </a:xfrm>
            <a:prstGeom prst="ellipse">
              <a:avLst/>
            </a:prstGeom>
            <a:solidFill>
              <a:srgbClr val="FBFAE2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6" name="Oval 6">
              <a:extLst>
                <a:ext uri="{FF2B5EF4-FFF2-40B4-BE49-F238E27FC236}">
                  <a16:creationId xmlns:a16="http://schemas.microsoft.com/office/drawing/2014/main" id="{CD435CD4-CAFA-2442-AD99-AD349C15FD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0" y="2064"/>
              <a:ext cx="480" cy="336"/>
            </a:xfrm>
            <a:prstGeom prst="ellipse">
              <a:avLst/>
            </a:prstGeom>
            <a:solidFill>
              <a:srgbClr val="FBFAE2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7" name="Oval 7">
              <a:extLst>
                <a:ext uri="{FF2B5EF4-FFF2-40B4-BE49-F238E27FC236}">
                  <a16:creationId xmlns:a16="http://schemas.microsoft.com/office/drawing/2014/main" id="{4E3DD132-B90B-AC4B-9759-11F45AD198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0" y="1632"/>
              <a:ext cx="480" cy="336"/>
            </a:xfrm>
            <a:prstGeom prst="ellipse">
              <a:avLst/>
            </a:prstGeom>
            <a:solidFill>
              <a:srgbClr val="FBFAE2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8" name="Text Box 8">
              <a:extLst>
                <a:ext uri="{FF2B5EF4-FFF2-40B4-BE49-F238E27FC236}">
                  <a16:creationId xmlns:a16="http://schemas.microsoft.com/office/drawing/2014/main" id="{DCCA637B-A00F-1C4E-B764-382DD348ECF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32" y="1728"/>
              <a:ext cx="336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BFAE2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50000"/>
                </a:spcBef>
                <a:buFont typeface="Monotype Sorts" pitchFamily="2" charset="2"/>
                <a:buNone/>
              </a:pPr>
              <a:r>
                <a:rPr lang="en-US" altLang="zh-TW" sz="1600" b="1">
                  <a:ea typeface="新細明體" panose="02020500000000000000" pitchFamily="18" charset="-120"/>
                </a:rPr>
                <a:t>u </a:t>
              </a:r>
              <a:r>
                <a:rPr lang="en-US" altLang="zh-TW" sz="1600" b="1">
                  <a:ea typeface="新細明體" panose="02020500000000000000" pitchFamily="18" charset="-120"/>
                  <a:sym typeface="Symbol" pitchFamily="2" charset="2"/>
                </a:rPr>
                <a:t></a:t>
              </a:r>
              <a:endParaRPr lang="en-US" altLang="zh-TW" sz="1600" b="1">
                <a:ea typeface="新細明體" panose="02020500000000000000" pitchFamily="18" charset="-120"/>
              </a:endParaRPr>
            </a:p>
          </p:txBody>
        </p:sp>
        <p:sp>
          <p:nvSpPr>
            <p:cNvPr id="9" name="Text Box 9">
              <a:extLst>
                <a:ext uri="{FF2B5EF4-FFF2-40B4-BE49-F238E27FC236}">
                  <a16:creationId xmlns:a16="http://schemas.microsoft.com/office/drawing/2014/main" id="{F3C48544-411C-6848-834B-8C15A44A044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48" y="1728"/>
              <a:ext cx="336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BFAE2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50000"/>
                </a:spcBef>
                <a:buFont typeface="Monotype Sorts" pitchFamily="2" charset="2"/>
                <a:buNone/>
              </a:pPr>
              <a:r>
                <a:rPr lang="en-US" altLang="zh-TW" sz="1600" b="1">
                  <a:ea typeface="新細明體" panose="02020500000000000000" pitchFamily="18" charset="-120"/>
                </a:rPr>
                <a:t>v </a:t>
              </a:r>
              <a:r>
                <a:rPr lang="en-US" altLang="zh-TW" sz="1600" b="1">
                  <a:ea typeface="新細明體" panose="02020500000000000000" pitchFamily="18" charset="-120"/>
                  <a:sym typeface="Symbol" pitchFamily="2" charset="2"/>
                </a:rPr>
                <a:t></a:t>
              </a:r>
              <a:endParaRPr lang="en-US" altLang="zh-TW" sz="1600" b="1">
                <a:ea typeface="新細明體" panose="02020500000000000000" pitchFamily="18" charset="-120"/>
              </a:endParaRPr>
            </a:p>
          </p:txBody>
        </p:sp>
        <p:cxnSp>
          <p:nvCxnSpPr>
            <p:cNvPr id="10" name="AutoShape 10">
              <a:extLst>
                <a:ext uri="{FF2B5EF4-FFF2-40B4-BE49-F238E27FC236}">
                  <a16:creationId xmlns:a16="http://schemas.microsoft.com/office/drawing/2014/main" id="{2417DA0F-117C-814A-A854-8338AB22D873}"/>
                </a:ext>
              </a:extLst>
            </p:cNvPr>
            <p:cNvCxnSpPr>
              <a:cxnSpLocks noChangeShapeType="1"/>
              <a:stCxn id="8" idx="0"/>
              <a:endCxn id="9" idx="0"/>
            </p:cNvCxnSpPr>
            <p:nvPr/>
          </p:nvCxnSpPr>
          <p:spPr bwMode="auto">
            <a:xfrm rot="5400000" flipV="1">
              <a:off x="4607" y="1321"/>
              <a:ext cx="1" cy="816"/>
            </a:xfrm>
            <a:prstGeom prst="curvedConnector3">
              <a:avLst>
                <a:gd name="adj1" fmla="val -29000005"/>
              </a:avLst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11" name="Group 11">
              <a:extLst>
                <a:ext uri="{FF2B5EF4-FFF2-40B4-BE49-F238E27FC236}">
                  <a16:creationId xmlns:a16="http://schemas.microsoft.com/office/drawing/2014/main" id="{078EC918-46A9-4F4A-ACEC-45770F5F0DE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36" y="1872"/>
              <a:ext cx="1296" cy="576"/>
              <a:chOff x="3936" y="2016"/>
              <a:chExt cx="1296" cy="576"/>
            </a:xfrm>
          </p:grpSpPr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097EAFA0-A563-8747-80D6-37397196C9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36" y="2208"/>
                <a:ext cx="480" cy="336"/>
              </a:xfrm>
              <a:prstGeom prst="ellipse">
                <a:avLst/>
              </a:prstGeom>
              <a:solidFill>
                <a:srgbClr val="FBFAE2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spcBef>
                    <a:spcPct val="20000"/>
                  </a:spcBef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zh-TW" altLang="en-US">
                  <a:latin typeface="Times New Roman" panose="02020603050405020304" pitchFamily="18" charset="0"/>
                  <a:ea typeface="新細明體" panose="02020500000000000000" pitchFamily="18" charset="-120"/>
                </a:endParaRPr>
              </a:p>
            </p:txBody>
          </p:sp>
          <p:sp>
            <p:nvSpPr>
              <p:cNvPr id="14" name="Text Box 13">
                <a:extLst>
                  <a:ext uri="{FF2B5EF4-FFF2-40B4-BE49-F238E27FC236}">
                    <a16:creationId xmlns:a16="http://schemas.microsoft.com/office/drawing/2014/main" id="{6F139F04-5117-AF41-8794-ABB1463E82C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984" y="2256"/>
                <a:ext cx="336" cy="2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BFAE2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>
                  <a:spcBef>
                    <a:spcPct val="50000"/>
                  </a:spcBef>
                  <a:buFont typeface="Monotype Sorts" pitchFamily="2" charset="2"/>
                  <a:buNone/>
                </a:pPr>
                <a:r>
                  <a:rPr lang="en-US" altLang="zh-TW" sz="1600" b="1">
                    <a:ea typeface="新細明體" panose="02020500000000000000" pitchFamily="18" charset="-120"/>
                  </a:rPr>
                  <a:t>v </a:t>
                </a:r>
                <a:r>
                  <a:rPr lang="en-US" altLang="zh-TW" sz="1600" b="1">
                    <a:ea typeface="新細明體" panose="02020500000000000000" pitchFamily="18" charset="-120"/>
                    <a:sym typeface="Symbol" pitchFamily="2" charset="2"/>
                  </a:rPr>
                  <a:t></a:t>
                </a:r>
                <a:endParaRPr lang="en-US" altLang="zh-TW" sz="1600" b="1">
                  <a:ea typeface="新細明體" panose="02020500000000000000" pitchFamily="18" charset="-120"/>
                </a:endParaRPr>
              </a:p>
            </p:txBody>
          </p:sp>
          <p:sp>
            <p:nvSpPr>
              <p:cNvPr id="15" name="Text Box 14">
                <a:extLst>
                  <a:ext uri="{FF2B5EF4-FFF2-40B4-BE49-F238E27FC236}">
                    <a16:creationId xmlns:a16="http://schemas.microsoft.com/office/drawing/2014/main" id="{06855545-2BFE-5C40-B93B-D5A36C882F0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896" y="2256"/>
                <a:ext cx="336" cy="2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BFAE2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>
                  <a:spcBef>
                    <a:spcPct val="50000"/>
                  </a:spcBef>
                  <a:buFont typeface="Monotype Sorts" pitchFamily="2" charset="2"/>
                  <a:buNone/>
                </a:pPr>
                <a:r>
                  <a:rPr lang="en-US" altLang="zh-TW" sz="1600" b="1">
                    <a:ea typeface="新細明體" panose="02020500000000000000" pitchFamily="18" charset="-120"/>
                  </a:rPr>
                  <a:t>u </a:t>
                </a:r>
                <a:r>
                  <a:rPr lang="en-US" altLang="zh-TW" sz="1600" b="1">
                    <a:ea typeface="新細明體" panose="02020500000000000000" pitchFamily="18" charset="-120"/>
                    <a:sym typeface="Symbol" pitchFamily="2" charset="2"/>
                  </a:rPr>
                  <a:t></a:t>
                </a:r>
                <a:endParaRPr lang="en-US" altLang="zh-TW" sz="1600" b="1">
                  <a:ea typeface="新細明體" panose="02020500000000000000" pitchFamily="18" charset="-120"/>
                </a:endParaRPr>
              </a:p>
            </p:txBody>
          </p:sp>
          <p:sp>
            <p:nvSpPr>
              <p:cNvPr id="16" name="AutoShape 15">
                <a:extLst>
                  <a:ext uri="{FF2B5EF4-FFF2-40B4-BE49-F238E27FC236}">
                    <a16:creationId xmlns:a16="http://schemas.microsoft.com/office/drawing/2014/main" id="{40443FBA-EBF1-5F4B-8F51-1B1E972A7B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12" y="2016"/>
                <a:ext cx="240" cy="192"/>
              </a:xfrm>
              <a:prstGeom prst="downArrow">
                <a:avLst>
                  <a:gd name="adj1" fmla="val 50000"/>
                  <a:gd name="adj2" fmla="val 25000"/>
                </a:avLst>
              </a:prstGeom>
              <a:solidFill>
                <a:srgbClr val="FBFAE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spcBef>
                    <a:spcPct val="20000"/>
                  </a:spcBef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zh-TW" altLang="en-US">
                  <a:latin typeface="Times New Roman" panose="02020603050405020304" pitchFamily="18" charset="0"/>
                  <a:ea typeface="新細明體" panose="02020500000000000000" pitchFamily="18" charset="-120"/>
                </a:endParaRPr>
              </a:p>
            </p:txBody>
          </p:sp>
          <p:sp>
            <p:nvSpPr>
              <p:cNvPr id="17" name="Line 16">
                <a:extLst>
                  <a:ext uri="{FF2B5EF4-FFF2-40B4-BE49-F238E27FC236}">
                    <a16:creationId xmlns:a16="http://schemas.microsoft.com/office/drawing/2014/main" id="{E272DE0A-D751-424F-85F1-E59A2F87D93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4272" y="2400"/>
                <a:ext cx="336" cy="1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8" name="Line 17">
                <a:extLst>
                  <a:ext uri="{FF2B5EF4-FFF2-40B4-BE49-F238E27FC236}">
                    <a16:creationId xmlns:a16="http://schemas.microsoft.com/office/drawing/2014/main" id="{FD78DA79-AD57-374D-B1F4-B3FE4B1BB4C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608" y="2400"/>
                <a:ext cx="384" cy="1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12" name="Text Box 18">
              <a:extLst>
                <a:ext uri="{FF2B5EF4-FFF2-40B4-BE49-F238E27FC236}">
                  <a16:creationId xmlns:a16="http://schemas.microsoft.com/office/drawing/2014/main" id="{090054B0-B8FE-6940-9BCC-A06CA86B9A7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16" y="2448"/>
              <a:ext cx="528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BFAE2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50000"/>
                </a:spcBef>
                <a:buFont typeface="Monotype Sorts" pitchFamily="2" charset="2"/>
                <a:buNone/>
              </a:pPr>
              <a:r>
                <a:rPr lang="en-US" altLang="zh-TW" sz="1600" b="1">
                  <a:ea typeface="新細明體" panose="02020500000000000000" pitchFamily="18" charset="-120"/>
                </a:rPr>
                <a:t>locked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893744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3AF493-7ADC-F94B-A7EC-BC27207241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FM Algorithm: Recap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EB512E-7BC1-294B-B476-034950602E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eaLnBrk="1" hangingPunct="1">
              <a:lnSpc>
                <a:spcPct val="90000"/>
              </a:lnSpc>
            </a:pPr>
            <a:r>
              <a:rPr lang="en-US" altLang="zh-TW" sz="2800" dirty="0">
                <a:ea typeface="新細明體" panose="02020500000000000000" pitchFamily="18" charset="-120"/>
              </a:rPr>
              <a:t>Moves are made based on object gain – extended from KL algorithms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TW" sz="2800" dirty="0">
                <a:ea typeface="新細明體" panose="02020500000000000000" pitchFamily="18" charset="-120"/>
              </a:rPr>
              <a:t>Object Gain: The amount of change in cut crossings that will occur if an object is moved from its current partition into the other partition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TW" sz="2800" dirty="0">
                <a:ea typeface="新細明體" panose="02020500000000000000" pitchFamily="18" charset="-120"/>
              </a:rPr>
              <a:t>A </a:t>
            </a:r>
            <a:r>
              <a:rPr lang="en-US" altLang="zh-TW" sz="2800" b="1" u="sng" dirty="0">
                <a:ea typeface="新細明體" panose="02020500000000000000" pitchFamily="18" charset="-120"/>
              </a:rPr>
              <a:t>pass</a:t>
            </a:r>
            <a:r>
              <a:rPr lang="en-US" altLang="zh-TW" sz="2800" dirty="0">
                <a:ea typeface="新細明體" panose="02020500000000000000" pitchFamily="18" charset="-120"/>
              </a:rPr>
              <a:t> description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TW" sz="2800" dirty="0">
                <a:solidFill>
                  <a:schemeClr val="accent2"/>
                </a:solidFill>
                <a:ea typeface="新細明體" panose="02020500000000000000" pitchFamily="18" charset="-120"/>
              </a:rPr>
              <a:t>	While there is unlocked object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TW" sz="2800" dirty="0">
                <a:solidFill>
                  <a:schemeClr val="accent2"/>
                </a:solidFill>
                <a:ea typeface="新細明體" panose="02020500000000000000" pitchFamily="18" charset="-120"/>
              </a:rPr>
              <a:t>		1. Each object is assigned a gain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TW" sz="2800" dirty="0">
                <a:solidFill>
                  <a:schemeClr val="accent2"/>
                </a:solidFill>
                <a:ea typeface="新細明體" panose="02020500000000000000" pitchFamily="18" charset="-120"/>
              </a:rPr>
              <a:t>		2. Objects are put into a sorted gain list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TW" sz="2800" dirty="0">
                <a:solidFill>
                  <a:schemeClr val="accent2"/>
                </a:solidFill>
                <a:ea typeface="新細明體" panose="02020500000000000000" pitchFamily="18" charset="-120"/>
              </a:rPr>
              <a:t>		3. The object with the highest gain from the larger of the two sides 	     is selected and moved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TW" sz="2800" dirty="0">
                <a:solidFill>
                  <a:schemeClr val="accent2"/>
                </a:solidFill>
                <a:ea typeface="新細明體" panose="02020500000000000000" pitchFamily="18" charset="-120"/>
              </a:rPr>
              <a:t>		4. The moved object is "locked"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TW" sz="2800" dirty="0">
                <a:solidFill>
                  <a:schemeClr val="accent2"/>
                </a:solidFill>
                <a:ea typeface="新細明體" panose="02020500000000000000" pitchFamily="18" charset="-120"/>
              </a:rPr>
              <a:t>		5. Gains of "touched" objects are recomputed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TW" sz="2800" dirty="0">
                <a:solidFill>
                  <a:schemeClr val="accent2"/>
                </a:solidFill>
                <a:ea typeface="新細明體" panose="02020500000000000000" pitchFamily="18" charset="-120"/>
              </a:rPr>
              <a:t>		6. Gain lists are resorted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TW" sz="3200" dirty="0">
                <a:ea typeface="新細明體" panose="02020500000000000000" pitchFamily="18" charset="-120"/>
              </a:rPr>
              <a:t>Repeat the pass until there is no improvement</a:t>
            </a:r>
            <a:endParaRPr lang="zh-TW" altLang="en-US" sz="3200" dirty="0">
              <a:ea typeface="新細明體" panose="02020500000000000000" pitchFamily="18" charset="-12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20645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A47CD-E67C-9E4C-B763-BA019D521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Space Search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571F02-0796-0E4F-8BD9-908530869F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zh-TW" dirty="0">
                <a:ea typeface="新細明體" panose="02020500000000000000" pitchFamily="18" charset="-120"/>
              </a:rPr>
              <a:t>Combinatorial optimization problems (like partitioning) can be thought as a State Space Search Problem</a:t>
            </a:r>
          </a:p>
          <a:p>
            <a:pPr eaLnBrk="1" hangingPunct="1"/>
            <a:r>
              <a:rPr lang="en-US" altLang="zh-TW" dirty="0">
                <a:ea typeface="新細明體" panose="02020500000000000000" pitchFamily="18" charset="-120"/>
              </a:rPr>
              <a:t>A </a:t>
            </a:r>
            <a:r>
              <a:rPr lang="en-US" altLang="zh-TW" u="sng" dirty="0">
                <a:ea typeface="新細明體" panose="02020500000000000000" pitchFamily="18" charset="-120"/>
              </a:rPr>
              <a:t>State</a:t>
            </a:r>
            <a:r>
              <a:rPr lang="en-US" altLang="zh-TW" dirty="0">
                <a:ea typeface="新細明體" panose="02020500000000000000" pitchFamily="18" charset="-120"/>
              </a:rPr>
              <a:t> is just a configuration of the combinatorial objects involved</a:t>
            </a:r>
          </a:p>
          <a:p>
            <a:pPr eaLnBrk="1" hangingPunct="1"/>
            <a:r>
              <a:rPr lang="en-US" altLang="zh-TW" dirty="0">
                <a:ea typeface="新細明體" panose="02020500000000000000" pitchFamily="18" charset="-120"/>
              </a:rPr>
              <a:t>The </a:t>
            </a:r>
            <a:r>
              <a:rPr lang="en-US" altLang="zh-TW" u="sng" dirty="0">
                <a:ea typeface="新細明體" panose="02020500000000000000" pitchFamily="18" charset="-120"/>
              </a:rPr>
              <a:t>State Space</a:t>
            </a:r>
            <a:r>
              <a:rPr lang="en-US" altLang="zh-TW" dirty="0">
                <a:ea typeface="新細明體" panose="02020500000000000000" pitchFamily="18" charset="-120"/>
              </a:rPr>
              <a:t> is the set of all possible states (configurations)</a:t>
            </a:r>
          </a:p>
          <a:p>
            <a:pPr eaLnBrk="1" hangingPunct="1"/>
            <a:r>
              <a:rPr lang="en-US" altLang="zh-TW" dirty="0">
                <a:ea typeface="新細明體" panose="02020500000000000000" pitchFamily="18" charset="-120"/>
              </a:rPr>
              <a:t>A </a:t>
            </a:r>
            <a:r>
              <a:rPr lang="en-US" altLang="zh-TW" u="sng" dirty="0">
                <a:ea typeface="新細明體" panose="02020500000000000000" pitchFamily="18" charset="-120"/>
              </a:rPr>
              <a:t>Neighborhood Structure</a:t>
            </a:r>
            <a:r>
              <a:rPr lang="en-US" altLang="zh-TW" dirty="0">
                <a:ea typeface="新細明體" panose="02020500000000000000" pitchFamily="18" charset="-120"/>
              </a:rPr>
              <a:t> is also defined (which states can one go in one step)</a:t>
            </a:r>
          </a:p>
          <a:p>
            <a:pPr eaLnBrk="1" hangingPunct="1"/>
            <a:r>
              <a:rPr lang="en-US" altLang="zh-TW" dirty="0">
                <a:ea typeface="新細明體" panose="02020500000000000000" pitchFamily="18" charset="-120"/>
              </a:rPr>
              <a:t>There is a cost corresponding to each state</a:t>
            </a:r>
          </a:p>
          <a:p>
            <a:pPr eaLnBrk="1" hangingPunct="1"/>
            <a:r>
              <a:rPr lang="en-US" altLang="zh-TW" dirty="0">
                <a:ea typeface="新細明體" panose="02020500000000000000" pitchFamily="18" charset="-120"/>
              </a:rPr>
              <a:t>Search for the min (or max) cost state</a:t>
            </a:r>
            <a:endParaRPr lang="zh-TW" altLang="en-US" dirty="0">
              <a:ea typeface="新細明體" panose="02020500000000000000" pitchFamily="18" charset="-12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88515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3316A-AC13-F941-8F0C-185D471093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Greedy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05CE4C-352A-AE43-A0AE-073652FAB6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zh-TW" dirty="0">
                <a:ea typeface="新細明體" panose="02020500000000000000" pitchFamily="18" charset="-120"/>
              </a:rPr>
              <a:t>A very simple technique for State Space Search Problem</a:t>
            </a:r>
          </a:p>
          <a:p>
            <a:pPr eaLnBrk="1" hangingPunct="1"/>
            <a:r>
              <a:rPr lang="en-US" altLang="zh-TW" dirty="0">
                <a:ea typeface="新細明體" panose="02020500000000000000" pitchFamily="18" charset="-120"/>
              </a:rPr>
              <a:t>Start from any state</a:t>
            </a:r>
          </a:p>
          <a:p>
            <a:pPr eaLnBrk="1" hangingPunct="1"/>
            <a:r>
              <a:rPr lang="en-US" altLang="zh-TW" dirty="0">
                <a:ea typeface="新細明體" panose="02020500000000000000" pitchFamily="18" charset="-120"/>
              </a:rPr>
              <a:t>Always move to a neighbor with the min cost (assume minimization problem)</a:t>
            </a:r>
          </a:p>
          <a:p>
            <a:pPr eaLnBrk="1" hangingPunct="1"/>
            <a:r>
              <a:rPr lang="en-US" altLang="zh-TW" dirty="0">
                <a:ea typeface="新細明體" panose="02020500000000000000" pitchFamily="18" charset="-120"/>
              </a:rPr>
              <a:t>Stop when all neighbors have a higher cost than the current state</a:t>
            </a:r>
            <a:endParaRPr lang="zh-TW" altLang="en-US" dirty="0">
              <a:ea typeface="新細明體" panose="02020500000000000000" pitchFamily="18" charset="-12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38228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21A08A-B0E1-A646-B5F4-50F6C4CD7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with Greedy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98580F-E346-EE49-88B9-D49FE3652C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zh-TW" dirty="0">
                <a:ea typeface="新細明體" panose="02020500000000000000" pitchFamily="18" charset="-120"/>
              </a:rPr>
              <a:t>Easily get stuck at local minimum</a:t>
            </a:r>
          </a:p>
          <a:p>
            <a:pPr eaLnBrk="1" hangingPunct="1"/>
            <a:r>
              <a:rPr lang="en-US" altLang="zh-TW" dirty="0">
                <a:ea typeface="新細明體" panose="02020500000000000000" pitchFamily="18" charset="-120"/>
              </a:rPr>
              <a:t>Will obtain non-optimal solutions</a:t>
            </a:r>
          </a:p>
          <a:p>
            <a:pPr eaLnBrk="1" hangingPunct="1"/>
            <a:endParaRPr lang="en-US" altLang="zh-TW" dirty="0">
              <a:ea typeface="新細明體" panose="02020500000000000000" pitchFamily="18" charset="-120"/>
            </a:endParaRPr>
          </a:p>
          <a:p>
            <a:pPr eaLnBrk="1" hangingPunct="1"/>
            <a:endParaRPr lang="en-US" altLang="zh-TW" dirty="0">
              <a:ea typeface="新細明體" panose="02020500000000000000" pitchFamily="18" charset="-120"/>
            </a:endParaRPr>
          </a:p>
          <a:p>
            <a:pPr eaLnBrk="1" hangingPunct="1"/>
            <a:endParaRPr lang="en-US" altLang="zh-TW" dirty="0">
              <a:ea typeface="新細明體" panose="02020500000000000000" pitchFamily="18" charset="-120"/>
            </a:endParaRPr>
          </a:p>
          <a:p>
            <a:pPr eaLnBrk="1" hangingPunct="1"/>
            <a:endParaRPr lang="en-US" altLang="zh-TW" dirty="0">
              <a:ea typeface="新細明體" panose="02020500000000000000" pitchFamily="18" charset="-120"/>
            </a:endParaRPr>
          </a:p>
          <a:p>
            <a:pPr eaLnBrk="1" hangingPunct="1"/>
            <a:endParaRPr lang="en-US" altLang="zh-TW" dirty="0">
              <a:ea typeface="新細明體" panose="02020500000000000000" pitchFamily="18" charset="-120"/>
            </a:endParaRPr>
          </a:p>
          <a:p>
            <a:pPr eaLnBrk="1" hangingPunct="1"/>
            <a:endParaRPr lang="en-US" altLang="zh-TW" dirty="0">
              <a:ea typeface="新細明體" panose="02020500000000000000" pitchFamily="18" charset="-120"/>
            </a:endParaRPr>
          </a:p>
          <a:p>
            <a:pPr eaLnBrk="1" hangingPunct="1"/>
            <a:r>
              <a:rPr lang="en-US" altLang="zh-TW" dirty="0">
                <a:ea typeface="新細明體" panose="02020500000000000000" pitchFamily="18" charset="-120"/>
              </a:rPr>
              <a:t>Optimal only for convex (or concave for maximization) functions</a:t>
            </a:r>
            <a:endParaRPr lang="zh-TW" altLang="en-US" dirty="0">
              <a:ea typeface="新細明體" panose="02020500000000000000" pitchFamily="18" charset="-120"/>
            </a:endParaRP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855FE2-ED94-3940-897C-F8F52B4699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3896" y="2558243"/>
            <a:ext cx="4075461" cy="2699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8167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258D1D-CF1C-534B-AAA0-470AFD5D75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Greedy Nature of KL and FM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88FA92-455A-2D4D-A007-2EF5717799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zh-TW" sz="2800" dirty="0">
                <a:ea typeface="新細明體" panose="02020500000000000000" pitchFamily="18" charset="-120"/>
              </a:rPr>
              <a:t>KL and FM are </a:t>
            </a:r>
            <a:r>
              <a:rPr lang="en-US" altLang="zh-TW" sz="2800" i="1" dirty="0">
                <a:ea typeface="新細明體" panose="02020500000000000000" pitchFamily="18" charset="-120"/>
              </a:rPr>
              <a:t>almost</a:t>
            </a:r>
            <a:r>
              <a:rPr lang="en-US" altLang="zh-TW" sz="2800" dirty="0">
                <a:ea typeface="新細明體" panose="02020500000000000000" pitchFamily="18" charset="-120"/>
              </a:rPr>
              <a:t> greedy algorithms</a:t>
            </a:r>
          </a:p>
          <a:p>
            <a:pPr eaLnBrk="1" hangingPunct="1"/>
            <a:endParaRPr lang="en-US" altLang="zh-TW" sz="2800" dirty="0">
              <a:ea typeface="新細明體" panose="02020500000000000000" pitchFamily="18" charset="-120"/>
            </a:endParaRPr>
          </a:p>
          <a:p>
            <a:pPr eaLnBrk="1" hangingPunct="1"/>
            <a:endParaRPr lang="en-US" altLang="zh-TW" sz="2800" dirty="0">
              <a:ea typeface="新細明體" panose="02020500000000000000" pitchFamily="18" charset="-120"/>
            </a:endParaRPr>
          </a:p>
          <a:p>
            <a:pPr eaLnBrk="1" hangingPunct="1"/>
            <a:endParaRPr lang="en-US" altLang="zh-TW" sz="2800" dirty="0">
              <a:ea typeface="新細明體" panose="02020500000000000000" pitchFamily="18" charset="-120"/>
            </a:endParaRPr>
          </a:p>
          <a:p>
            <a:pPr eaLnBrk="1" hangingPunct="1">
              <a:lnSpc>
                <a:spcPct val="80000"/>
              </a:lnSpc>
            </a:pPr>
            <a:endParaRPr lang="en-US" altLang="zh-TW" sz="2800" dirty="0">
              <a:ea typeface="新細明體" panose="02020500000000000000" pitchFamily="18" charset="-120"/>
            </a:endParaRPr>
          </a:p>
          <a:p>
            <a:pPr eaLnBrk="1" hangingPunct="1">
              <a:lnSpc>
                <a:spcPct val="80000"/>
              </a:lnSpc>
            </a:pPr>
            <a:endParaRPr lang="en-US" altLang="zh-TW" sz="2800" dirty="0">
              <a:ea typeface="新細明體" panose="02020500000000000000" pitchFamily="18" charset="-120"/>
            </a:endParaRPr>
          </a:p>
          <a:p>
            <a:pPr eaLnBrk="1" hangingPunct="1">
              <a:lnSpc>
                <a:spcPct val="80000"/>
              </a:lnSpc>
            </a:pPr>
            <a:endParaRPr lang="en-US" altLang="zh-TW" sz="2800" dirty="0">
              <a:ea typeface="新細明體" panose="02020500000000000000" pitchFamily="18" charset="-120"/>
            </a:endParaRPr>
          </a:p>
          <a:p>
            <a:pPr eaLnBrk="1" hangingPunct="1">
              <a:lnSpc>
                <a:spcPct val="80000"/>
              </a:lnSpc>
            </a:pPr>
            <a:endParaRPr lang="en-US" altLang="zh-TW" sz="2800" dirty="0">
              <a:ea typeface="新細明體" panose="02020500000000000000" pitchFamily="18" charset="-120"/>
            </a:endParaRPr>
          </a:p>
          <a:p>
            <a:pPr eaLnBrk="1" hangingPunct="1">
              <a:lnSpc>
                <a:spcPct val="80000"/>
              </a:lnSpc>
            </a:pPr>
            <a:r>
              <a:rPr lang="en-US" altLang="zh-TW" sz="2800" dirty="0">
                <a:ea typeface="新細明體" panose="02020500000000000000" pitchFamily="18" charset="-120"/>
              </a:rPr>
              <a:t>Purely greedy if we consider a pass as a “move”</a:t>
            </a:r>
            <a:endParaRPr lang="zh-TW" altLang="en-US" sz="2800" dirty="0">
              <a:ea typeface="新細明體" panose="02020500000000000000" pitchFamily="18" charset="-120"/>
            </a:endParaRPr>
          </a:p>
          <a:p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7897DE7-2390-B54C-8ABF-14078AF8308C}"/>
              </a:ext>
            </a:extLst>
          </p:cNvPr>
          <p:cNvGrpSpPr/>
          <p:nvPr/>
        </p:nvGrpSpPr>
        <p:grpSpPr>
          <a:xfrm>
            <a:off x="505083" y="2427855"/>
            <a:ext cx="6998252" cy="2963296"/>
            <a:chOff x="1838325" y="1976438"/>
            <a:chExt cx="4105275" cy="1738312"/>
          </a:xfrm>
        </p:grpSpPr>
        <p:sp>
          <p:nvSpPr>
            <p:cNvPr id="4" name="Text Box 5">
              <a:extLst>
                <a:ext uri="{FF2B5EF4-FFF2-40B4-BE49-F238E27FC236}">
                  <a16:creationId xmlns:a16="http://schemas.microsoft.com/office/drawing/2014/main" id="{4C0DC521-1334-3D40-9093-76656FB9828F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 rot="10800000">
              <a:off x="1838325" y="2179638"/>
              <a:ext cx="458788" cy="10953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b">
              <a:spAutoFit/>
            </a:bodyPr>
            <a:lstStyle>
              <a:lvl1pPr>
                <a:spcBef>
                  <a:spcPct val="20000"/>
                </a:spcBef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TW" sz="1800">
                  <a:solidFill>
                    <a:schemeClr val="tx2"/>
                  </a:solidFill>
                  <a:ea typeface="新細明體" panose="02020500000000000000" pitchFamily="18" charset="-120"/>
                </a:rPr>
                <a:t>Cut Value</a:t>
              </a:r>
            </a:p>
          </p:txBody>
        </p:sp>
        <p:sp>
          <p:nvSpPr>
            <p:cNvPr id="5" name="Text Box 6">
              <a:extLst>
                <a:ext uri="{FF2B5EF4-FFF2-40B4-BE49-F238E27FC236}">
                  <a16:creationId xmlns:a16="http://schemas.microsoft.com/office/drawing/2014/main" id="{BCA8EB07-00F3-3545-9F40-821F663580AC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3635375" y="3348038"/>
              <a:ext cx="1136650" cy="366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TW" sz="1800">
                  <a:solidFill>
                    <a:schemeClr val="tx2"/>
                  </a:solidFill>
                  <a:ea typeface="新細明體" panose="02020500000000000000" pitchFamily="18" charset="-120"/>
                </a:rPr>
                <a:t>Partitions</a:t>
              </a:r>
            </a:p>
          </p:txBody>
        </p:sp>
        <p:graphicFrame>
          <p:nvGraphicFramePr>
            <p:cNvPr id="6" name="Object 7">
              <a:extLst>
                <a:ext uri="{FF2B5EF4-FFF2-40B4-BE49-F238E27FC236}">
                  <a16:creationId xmlns:a16="http://schemas.microsoft.com/office/drawing/2014/main" id="{3E05D4A8-B0B3-F643-B389-3F4D44013101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236788" y="2122488"/>
            <a:ext cx="3706812" cy="13065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7404" name="Chart" r:id="rId3" imgW="4927600" imgH="1917700" progId="MSGraph.Chart.8">
                    <p:embed followColorScheme="full"/>
                  </p:oleObj>
                </mc:Choice>
                <mc:Fallback>
                  <p:oleObj name="Chart" r:id="rId3" imgW="4927600" imgH="1917700" progId="MSGraph.Chart.8">
                    <p:embed followColorScheme="full"/>
                    <p:pic>
                      <p:nvPicPr>
                        <p:cNvPr id="72713" name="Object 7">
                          <a:extLst>
                            <a:ext uri="{FF2B5EF4-FFF2-40B4-BE49-F238E27FC236}">
                              <a16:creationId xmlns:a16="http://schemas.microsoft.com/office/drawing/2014/main" id="{2945FEAE-564B-C04A-85C3-8BFB2089F43A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36788" y="2122488"/>
                          <a:ext cx="3706812" cy="130651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" name="Text Box 8">
              <a:extLst>
                <a:ext uri="{FF2B5EF4-FFF2-40B4-BE49-F238E27FC236}">
                  <a16:creationId xmlns:a16="http://schemas.microsoft.com/office/drawing/2014/main" id="{16C46011-1AB1-9C4E-9D8A-4D1A84E954CF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2908300" y="1976438"/>
              <a:ext cx="901700" cy="38576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TW" sz="1800">
                  <a:solidFill>
                    <a:schemeClr val="tx2"/>
                  </a:solidFill>
                  <a:ea typeface="新細明體" panose="02020500000000000000" pitchFamily="18" charset="-120"/>
                </a:rPr>
                <a:t>Pass 1</a:t>
              </a:r>
            </a:p>
          </p:txBody>
        </p:sp>
        <p:sp>
          <p:nvSpPr>
            <p:cNvPr id="8" name="Text Box 9">
              <a:extLst>
                <a:ext uri="{FF2B5EF4-FFF2-40B4-BE49-F238E27FC236}">
                  <a16:creationId xmlns:a16="http://schemas.microsoft.com/office/drawing/2014/main" id="{46182C50-B510-2F4B-8514-483098490970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4760913" y="1981200"/>
              <a:ext cx="901700" cy="385763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TW" sz="1800">
                  <a:solidFill>
                    <a:schemeClr val="tx2"/>
                  </a:solidFill>
                  <a:ea typeface="新細明體" panose="02020500000000000000" pitchFamily="18" charset="-120"/>
                </a:rPr>
                <a:t>Pass 2</a:t>
              </a:r>
            </a:p>
          </p:txBody>
        </p:sp>
        <p:sp>
          <p:nvSpPr>
            <p:cNvPr id="9" name="AutoShape 10">
              <a:extLst>
                <a:ext uri="{FF2B5EF4-FFF2-40B4-BE49-F238E27FC236}">
                  <a16:creationId xmlns:a16="http://schemas.microsoft.com/office/drawing/2014/main" id="{D919720E-F53A-2E46-8FC4-76BEC525D711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857325">
              <a:off x="2360613" y="2232025"/>
              <a:ext cx="246062" cy="209550"/>
            </a:xfrm>
            <a:custGeom>
              <a:avLst/>
              <a:gdLst>
                <a:gd name="T0" fmla="*/ 2147483646 w 21600"/>
                <a:gd name="T1" fmla="*/ 2147483646 h 21600"/>
                <a:gd name="T2" fmla="*/ 2147483646 w 21600"/>
                <a:gd name="T3" fmla="*/ 2147483646 h 21600"/>
                <a:gd name="T4" fmla="*/ 2147483646 w 21600"/>
                <a:gd name="T5" fmla="*/ 2147483646 h 21600"/>
                <a:gd name="T6" fmla="*/ 2147483646 w 21600"/>
                <a:gd name="T7" fmla="*/ 2147483646 h 21600"/>
                <a:gd name="T8" fmla="*/ 2147483646 w 21600"/>
                <a:gd name="T9" fmla="*/ 2147483646 h 21600"/>
                <a:gd name="T10" fmla="*/ 2147483646 w 21600"/>
                <a:gd name="T11" fmla="*/ 2147483646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3163 w 21600"/>
                <a:gd name="T19" fmla="*/ 3163 h 21600"/>
                <a:gd name="T20" fmla="*/ 18437 w 21600"/>
                <a:gd name="T21" fmla="*/ 18437 h 216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1600" h="21600">
                  <a:moveTo>
                    <a:pt x="20069" y="9000"/>
                  </a:moveTo>
                  <a:cubicBezTo>
                    <a:pt x="19208" y="4561"/>
                    <a:pt x="15321" y="1357"/>
                    <a:pt x="10800" y="1357"/>
                  </a:cubicBezTo>
                  <a:cubicBezTo>
                    <a:pt x="5584" y="1357"/>
                    <a:pt x="1357" y="5584"/>
                    <a:pt x="1357" y="10800"/>
                  </a:cubicBezTo>
                  <a:cubicBezTo>
                    <a:pt x="1357" y="10900"/>
                    <a:pt x="1358" y="11000"/>
                    <a:pt x="1361" y="11100"/>
                  </a:cubicBezTo>
                  <a:lnTo>
                    <a:pt x="5" y="11143"/>
                  </a:lnTo>
                  <a:cubicBezTo>
                    <a:pt x="1" y="11029"/>
                    <a:pt x="0" y="10914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5970" y="0"/>
                    <a:pt x="20416" y="3665"/>
                    <a:pt x="21401" y="8741"/>
                  </a:cubicBezTo>
                  <a:lnTo>
                    <a:pt x="24052" y="8226"/>
                  </a:lnTo>
                  <a:lnTo>
                    <a:pt x="21380" y="12187"/>
                  </a:lnTo>
                  <a:lnTo>
                    <a:pt x="17419" y="9514"/>
                  </a:lnTo>
                  <a:lnTo>
                    <a:pt x="20069" y="9000"/>
                  </a:lnTo>
                  <a:close/>
                </a:path>
              </a:pathLst>
            </a:custGeom>
            <a:solidFill>
              <a:schemeClr val="tx2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0" name="AutoShape 11">
              <a:extLst>
                <a:ext uri="{FF2B5EF4-FFF2-40B4-BE49-F238E27FC236}">
                  <a16:creationId xmlns:a16="http://schemas.microsoft.com/office/drawing/2014/main" id="{2E6B566C-ACE4-3845-81C4-E28879D8C70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1730020">
              <a:off x="2644775" y="2336800"/>
              <a:ext cx="228600" cy="209550"/>
            </a:xfrm>
            <a:custGeom>
              <a:avLst/>
              <a:gdLst>
                <a:gd name="T0" fmla="*/ 2147483646 w 21600"/>
                <a:gd name="T1" fmla="*/ 2147483646 h 21600"/>
                <a:gd name="T2" fmla="*/ 2147483646 w 21600"/>
                <a:gd name="T3" fmla="*/ 2147483646 h 21600"/>
                <a:gd name="T4" fmla="*/ 2147483646 w 21600"/>
                <a:gd name="T5" fmla="*/ 2147483646 h 21600"/>
                <a:gd name="T6" fmla="*/ 2147483646 w 21600"/>
                <a:gd name="T7" fmla="*/ 2147483646 h 21600"/>
                <a:gd name="T8" fmla="*/ 2147483646 w 21600"/>
                <a:gd name="T9" fmla="*/ 2147483646 h 21600"/>
                <a:gd name="T10" fmla="*/ 2147483646 w 21600"/>
                <a:gd name="T11" fmla="*/ 2147483646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3163 w 21600"/>
                <a:gd name="T19" fmla="*/ 3163 h 21600"/>
                <a:gd name="T20" fmla="*/ 18437 w 21600"/>
                <a:gd name="T21" fmla="*/ 18437 h 216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1600" h="21600">
                  <a:moveTo>
                    <a:pt x="20069" y="9000"/>
                  </a:moveTo>
                  <a:cubicBezTo>
                    <a:pt x="19208" y="4561"/>
                    <a:pt x="15321" y="1357"/>
                    <a:pt x="10800" y="1357"/>
                  </a:cubicBezTo>
                  <a:cubicBezTo>
                    <a:pt x="5584" y="1357"/>
                    <a:pt x="1357" y="5584"/>
                    <a:pt x="1357" y="10800"/>
                  </a:cubicBezTo>
                  <a:cubicBezTo>
                    <a:pt x="1357" y="10900"/>
                    <a:pt x="1358" y="11000"/>
                    <a:pt x="1361" y="11100"/>
                  </a:cubicBezTo>
                  <a:lnTo>
                    <a:pt x="5" y="11143"/>
                  </a:lnTo>
                  <a:cubicBezTo>
                    <a:pt x="1" y="11029"/>
                    <a:pt x="0" y="10914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5970" y="0"/>
                    <a:pt x="20416" y="3665"/>
                    <a:pt x="21401" y="8741"/>
                  </a:cubicBezTo>
                  <a:lnTo>
                    <a:pt x="24052" y="8226"/>
                  </a:lnTo>
                  <a:lnTo>
                    <a:pt x="21380" y="12187"/>
                  </a:lnTo>
                  <a:lnTo>
                    <a:pt x="17419" y="9514"/>
                  </a:lnTo>
                  <a:lnTo>
                    <a:pt x="20069" y="9000"/>
                  </a:lnTo>
                  <a:close/>
                </a:path>
              </a:pathLst>
            </a:custGeom>
            <a:solidFill>
              <a:schemeClr val="tx2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1" name="AutoShape 12">
              <a:extLst>
                <a:ext uri="{FF2B5EF4-FFF2-40B4-BE49-F238E27FC236}">
                  <a16:creationId xmlns:a16="http://schemas.microsoft.com/office/drawing/2014/main" id="{F8205E12-CF7A-434E-A9A7-F4038B4E09F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2302544">
              <a:off x="2873375" y="2492375"/>
              <a:ext cx="230188" cy="207963"/>
            </a:xfrm>
            <a:custGeom>
              <a:avLst/>
              <a:gdLst>
                <a:gd name="T0" fmla="*/ 2147483646 w 21600"/>
                <a:gd name="T1" fmla="*/ 2147483646 h 21600"/>
                <a:gd name="T2" fmla="*/ 2147483646 w 21600"/>
                <a:gd name="T3" fmla="*/ 2147483646 h 21600"/>
                <a:gd name="T4" fmla="*/ 2147483646 w 21600"/>
                <a:gd name="T5" fmla="*/ 2147483646 h 21600"/>
                <a:gd name="T6" fmla="*/ 2147483646 w 21600"/>
                <a:gd name="T7" fmla="*/ 2147483646 h 21600"/>
                <a:gd name="T8" fmla="*/ 2147483646 w 21600"/>
                <a:gd name="T9" fmla="*/ 2147483646 h 21600"/>
                <a:gd name="T10" fmla="*/ 2147483646 w 21600"/>
                <a:gd name="T11" fmla="*/ 2147483646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3163 w 21600"/>
                <a:gd name="T19" fmla="*/ 3163 h 21600"/>
                <a:gd name="T20" fmla="*/ 18437 w 21600"/>
                <a:gd name="T21" fmla="*/ 18437 h 216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1600" h="21600">
                  <a:moveTo>
                    <a:pt x="20069" y="9000"/>
                  </a:moveTo>
                  <a:cubicBezTo>
                    <a:pt x="19208" y="4561"/>
                    <a:pt x="15321" y="1357"/>
                    <a:pt x="10800" y="1357"/>
                  </a:cubicBezTo>
                  <a:cubicBezTo>
                    <a:pt x="5584" y="1357"/>
                    <a:pt x="1357" y="5584"/>
                    <a:pt x="1357" y="10800"/>
                  </a:cubicBezTo>
                  <a:cubicBezTo>
                    <a:pt x="1357" y="10900"/>
                    <a:pt x="1358" y="11000"/>
                    <a:pt x="1361" y="11100"/>
                  </a:cubicBezTo>
                  <a:lnTo>
                    <a:pt x="5" y="11143"/>
                  </a:lnTo>
                  <a:cubicBezTo>
                    <a:pt x="1" y="11029"/>
                    <a:pt x="0" y="10914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5970" y="0"/>
                    <a:pt x="20416" y="3665"/>
                    <a:pt x="21401" y="8741"/>
                  </a:cubicBezTo>
                  <a:lnTo>
                    <a:pt x="24052" y="8226"/>
                  </a:lnTo>
                  <a:lnTo>
                    <a:pt x="21380" y="12187"/>
                  </a:lnTo>
                  <a:lnTo>
                    <a:pt x="17419" y="9514"/>
                  </a:lnTo>
                  <a:lnTo>
                    <a:pt x="20069" y="9000"/>
                  </a:lnTo>
                  <a:close/>
                </a:path>
              </a:pathLst>
            </a:custGeom>
            <a:solidFill>
              <a:schemeClr val="tx2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2" name="Line 13">
              <a:extLst>
                <a:ext uri="{FF2B5EF4-FFF2-40B4-BE49-F238E27FC236}">
                  <a16:creationId xmlns:a16="http://schemas.microsoft.com/office/drawing/2014/main" id="{9DC2D874-E013-F44A-B0C0-A4653FD04399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V="1">
              <a:off x="3598863" y="2846388"/>
              <a:ext cx="522287" cy="0"/>
            </a:xfrm>
            <a:prstGeom prst="line">
              <a:avLst/>
            </a:prstGeom>
            <a:noFill/>
            <a:ln w="25400">
              <a:solidFill>
                <a:schemeClr val="tx2"/>
              </a:solidFill>
              <a:prstDash val="dash"/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3" name="Line 25">
              <a:extLst>
                <a:ext uri="{FF2B5EF4-FFF2-40B4-BE49-F238E27FC236}">
                  <a16:creationId xmlns:a16="http://schemas.microsoft.com/office/drawing/2014/main" id="{404BA889-A8AA-5F4B-A05F-957E38D064A3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V="1">
              <a:off x="4748213" y="3030538"/>
              <a:ext cx="1147762" cy="0"/>
            </a:xfrm>
            <a:prstGeom prst="line">
              <a:avLst/>
            </a:prstGeom>
            <a:noFill/>
            <a:ln w="25400">
              <a:solidFill>
                <a:schemeClr val="tx2"/>
              </a:solidFill>
              <a:prstDash val="dash"/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4" name="Line 38">
              <a:extLst>
                <a:ext uri="{FF2B5EF4-FFF2-40B4-BE49-F238E27FC236}">
                  <a16:creationId xmlns:a16="http://schemas.microsoft.com/office/drawing/2014/main" id="{1A98AFB2-6409-C444-8E91-93012D2FE15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14800" y="2133600"/>
              <a:ext cx="0" cy="11430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5D5D658D-CBC6-7A48-8644-85937937E1B8}"/>
              </a:ext>
            </a:extLst>
          </p:cNvPr>
          <p:cNvGrpSpPr/>
          <p:nvPr/>
        </p:nvGrpSpPr>
        <p:grpSpPr>
          <a:xfrm>
            <a:off x="8960168" y="2081695"/>
            <a:ext cx="2584462" cy="2518315"/>
            <a:chOff x="9499552" y="2313284"/>
            <a:chExt cx="1736725" cy="1692275"/>
          </a:xfrm>
        </p:grpSpPr>
        <p:sp>
          <p:nvSpPr>
            <p:cNvPr id="29" name="Line 27">
              <a:extLst>
                <a:ext uri="{FF2B5EF4-FFF2-40B4-BE49-F238E27FC236}">
                  <a16:creationId xmlns:a16="http://schemas.microsoft.com/office/drawing/2014/main" id="{D7582EB9-BC1B-0946-BDE8-C7B373966F53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10298065" y="2313284"/>
              <a:ext cx="0" cy="636588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0" name="Oval 28">
              <a:extLst>
                <a:ext uri="{FF2B5EF4-FFF2-40B4-BE49-F238E27FC236}">
                  <a16:creationId xmlns:a16="http://schemas.microsoft.com/office/drawing/2014/main" id="{00AAAD21-C506-DB44-AC22-153A440AD742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9936115" y="2414884"/>
              <a:ext cx="304800" cy="365125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2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>
              <a:lvl1pPr>
                <a:spcBef>
                  <a:spcPct val="20000"/>
                </a:spcBef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TW" sz="1600">
                  <a:solidFill>
                    <a:schemeClr val="tx2"/>
                  </a:solidFill>
                  <a:ea typeface="新細明體" panose="02020500000000000000" pitchFamily="18" charset="-120"/>
                </a:rPr>
                <a:t>A</a:t>
              </a:r>
            </a:p>
          </p:txBody>
        </p:sp>
        <p:sp>
          <p:nvSpPr>
            <p:cNvPr id="31" name="Oval 29">
              <a:extLst>
                <a:ext uri="{FF2B5EF4-FFF2-40B4-BE49-F238E27FC236}">
                  <a16:creationId xmlns:a16="http://schemas.microsoft.com/office/drawing/2014/main" id="{62712ED2-8307-2F44-A12C-87C9DBBAE30B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0402840" y="2462509"/>
              <a:ext cx="304800" cy="365125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2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>
              <a:lvl1pPr>
                <a:spcBef>
                  <a:spcPct val="20000"/>
                </a:spcBef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TW" sz="1600">
                  <a:solidFill>
                    <a:schemeClr val="tx2"/>
                  </a:solidFill>
                  <a:ea typeface="新細明體" panose="02020500000000000000" pitchFamily="18" charset="-120"/>
                </a:rPr>
                <a:t>B</a:t>
              </a:r>
            </a:p>
          </p:txBody>
        </p:sp>
        <p:sp>
          <p:nvSpPr>
            <p:cNvPr id="32" name="Oval 30">
              <a:extLst>
                <a:ext uri="{FF2B5EF4-FFF2-40B4-BE49-F238E27FC236}">
                  <a16:creationId xmlns:a16="http://schemas.microsoft.com/office/drawing/2014/main" id="{0A06D9C5-0C53-7244-9A74-EFDE1E5D78B1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9499552" y="2345034"/>
              <a:ext cx="1539875" cy="57785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33" name="Oval 31">
              <a:extLst>
                <a:ext uri="{FF2B5EF4-FFF2-40B4-BE49-F238E27FC236}">
                  <a16:creationId xmlns:a16="http://schemas.microsoft.com/office/drawing/2014/main" id="{91CCA44F-B776-574B-A27F-3E3CDEEF197F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9515427" y="3367384"/>
              <a:ext cx="1539875" cy="57785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34" name="Line 32">
              <a:extLst>
                <a:ext uri="{FF2B5EF4-FFF2-40B4-BE49-F238E27FC236}">
                  <a16:creationId xmlns:a16="http://schemas.microsoft.com/office/drawing/2014/main" id="{2C338CD3-C02E-EA43-9946-901ABEB54E09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10294890" y="3341984"/>
              <a:ext cx="3175" cy="663575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5" name="Oval 33">
              <a:extLst>
                <a:ext uri="{FF2B5EF4-FFF2-40B4-BE49-F238E27FC236}">
                  <a16:creationId xmlns:a16="http://schemas.microsoft.com/office/drawing/2014/main" id="{61C6A4EA-AC84-FB4C-A7CB-47A924B9416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9934527" y="3453109"/>
              <a:ext cx="304800" cy="365125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2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>
              <a:lvl1pPr>
                <a:spcBef>
                  <a:spcPct val="20000"/>
                </a:spcBef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TW" sz="1600">
                  <a:solidFill>
                    <a:schemeClr val="tx2"/>
                  </a:solidFill>
                  <a:ea typeface="新細明體" panose="02020500000000000000" pitchFamily="18" charset="-120"/>
                </a:rPr>
                <a:t>B</a:t>
              </a:r>
            </a:p>
          </p:txBody>
        </p:sp>
        <p:sp>
          <p:nvSpPr>
            <p:cNvPr id="36" name="Oval 34">
              <a:extLst>
                <a:ext uri="{FF2B5EF4-FFF2-40B4-BE49-F238E27FC236}">
                  <a16:creationId xmlns:a16="http://schemas.microsoft.com/office/drawing/2014/main" id="{7B199E91-9FB1-F74F-A836-7656E588C4D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0398077" y="3502322"/>
              <a:ext cx="307975" cy="365125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2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>
              <a:lvl1pPr>
                <a:spcBef>
                  <a:spcPct val="20000"/>
                </a:spcBef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TW" sz="1600">
                  <a:solidFill>
                    <a:schemeClr val="tx2"/>
                  </a:solidFill>
                  <a:ea typeface="新細明體" panose="02020500000000000000" pitchFamily="18" charset="-120"/>
                </a:rPr>
                <a:t>A</a:t>
              </a:r>
            </a:p>
          </p:txBody>
        </p:sp>
        <p:sp>
          <p:nvSpPr>
            <p:cNvPr id="37" name="AutoShape 35">
              <a:extLst>
                <a:ext uri="{FF2B5EF4-FFF2-40B4-BE49-F238E27FC236}">
                  <a16:creationId xmlns:a16="http://schemas.microsoft.com/office/drawing/2014/main" id="{712564A7-3733-CB4F-B65B-189BA6BE68EE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0245677" y="3013372"/>
              <a:ext cx="155575" cy="260350"/>
            </a:xfrm>
            <a:prstGeom prst="downArrow">
              <a:avLst>
                <a:gd name="adj1" fmla="val 50000"/>
                <a:gd name="adj2" fmla="val 52993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38" name="AutoShape 36">
              <a:extLst>
                <a:ext uri="{FF2B5EF4-FFF2-40B4-BE49-F238E27FC236}">
                  <a16:creationId xmlns:a16="http://schemas.microsoft.com/office/drawing/2014/main" id="{5FE14FDE-CE6C-DC4E-B094-C063E2AC7810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0212340" y="3018134"/>
              <a:ext cx="157162" cy="261938"/>
            </a:xfrm>
            <a:prstGeom prst="downArrow">
              <a:avLst>
                <a:gd name="adj1" fmla="val 50000"/>
                <a:gd name="adj2" fmla="val 64584"/>
              </a:avLst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39" name="Text Box 37">
              <a:extLst>
                <a:ext uri="{FF2B5EF4-FFF2-40B4-BE49-F238E27FC236}">
                  <a16:creationId xmlns:a16="http://schemas.microsoft.com/office/drawing/2014/main" id="{39827D84-8E5B-9F4F-9194-77CBE19BFD98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10493327" y="2954634"/>
              <a:ext cx="742950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TW" sz="1800">
                  <a:solidFill>
                    <a:schemeClr val="tx2"/>
                  </a:solidFill>
                  <a:ea typeface="新細明體" panose="02020500000000000000" pitchFamily="18" charset="-120"/>
                </a:rPr>
                <a:t>Move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62690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1D0E34-B95F-7C49-84CD-0C5811C0B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Simulated Annealing (SA)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835A5-BA77-E644-B95E-1393F1C3A8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zh-TW" dirty="0">
                <a:ea typeface="新細明體" panose="02020500000000000000" pitchFamily="18" charset="-120"/>
              </a:rPr>
              <a:t>Very general search technique</a:t>
            </a:r>
          </a:p>
          <a:p>
            <a:pPr eaLnBrk="1" hangingPunct="1"/>
            <a:r>
              <a:rPr lang="en-US" altLang="zh-TW" dirty="0">
                <a:ea typeface="新細明體" panose="02020500000000000000" pitchFamily="18" charset="-120"/>
              </a:rPr>
              <a:t>Try to avoid being trapped in local minimum by making probabilistic moves</a:t>
            </a:r>
          </a:p>
          <a:p>
            <a:pPr eaLnBrk="1" hangingPunct="1"/>
            <a:r>
              <a:rPr lang="en-US" altLang="zh-TW" dirty="0">
                <a:ea typeface="新細明體" panose="02020500000000000000" pitchFamily="18" charset="-120"/>
              </a:rPr>
              <a:t>Popularize as a heuristic for optimization by:</a:t>
            </a:r>
          </a:p>
          <a:p>
            <a:pPr lvl="1" eaLnBrk="1" hangingPunct="1"/>
            <a:r>
              <a:rPr lang="en-US" altLang="zh-TW" dirty="0">
                <a:ea typeface="新細明體" panose="02020500000000000000" pitchFamily="18" charset="-120"/>
              </a:rPr>
              <a:t>Kirkpatrick, </a:t>
            </a:r>
            <a:r>
              <a:rPr lang="en-US" altLang="zh-TW" dirty="0" err="1">
                <a:ea typeface="新細明體" panose="02020500000000000000" pitchFamily="18" charset="-120"/>
              </a:rPr>
              <a:t>Gelatt</a:t>
            </a:r>
            <a:r>
              <a:rPr lang="en-US" altLang="zh-TW" dirty="0">
                <a:ea typeface="新細明體" panose="02020500000000000000" pitchFamily="18" charset="-120"/>
              </a:rPr>
              <a:t> and </a:t>
            </a:r>
            <a:r>
              <a:rPr lang="en-US" altLang="zh-TW" dirty="0" err="1">
                <a:ea typeface="新細明體" panose="02020500000000000000" pitchFamily="18" charset="-120"/>
              </a:rPr>
              <a:t>Vecchi</a:t>
            </a:r>
            <a:r>
              <a:rPr lang="en-US" altLang="zh-TW" dirty="0">
                <a:ea typeface="新細明體" panose="02020500000000000000" pitchFamily="18" charset="-120"/>
              </a:rPr>
              <a:t>, “Optimization by Simulated Annealing”, Science, 220(4598):498-516, May 1983</a:t>
            </a:r>
            <a:endParaRPr lang="zh-TW" altLang="en-US" dirty="0">
              <a:ea typeface="新細明體" panose="02020500000000000000" pitchFamily="18" charset="-12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13186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5932</TotalTime>
  <Words>1518</Words>
  <Application>Microsoft Macintosh PowerPoint</Application>
  <PresentationFormat>Widescreen</PresentationFormat>
  <Paragraphs>237</Paragraphs>
  <Slides>27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6" baseType="lpstr">
      <vt:lpstr>Arial</vt:lpstr>
      <vt:lpstr>Calibri</vt:lpstr>
      <vt:lpstr>Calibri Light</vt:lpstr>
      <vt:lpstr>Monotype Sorts</vt:lpstr>
      <vt:lpstr>Symbol</vt:lpstr>
      <vt:lpstr>Times New Roman</vt:lpstr>
      <vt:lpstr>Wingdings</vt:lpstr>
      <vt:lpstr>Office Theme</vt:lpstr>
      <vt:lpstr>Chart</vt:lpstr>
      <vt:lpstr>Lecture 5: Circuit Partitioning – III </vt:lpstr>
      <vt:lpstr>Circuit Partition</vt:lpstr>
      <vt:lpstr>KL Algorithm: Recap</vt:lpstr>
      <vt:lpstr>FM Algorithm: Recap</vt:lpstr>
      <vt:lpstr>State Space Search Problem</vt:lpstr>
      <vt:lpstr>Greedy Algorithm</vt:lpstr>
      <vt:lpstr>Problem with Greedy Algorithm</vt:lpstr>
      <vt:lpstr>Greedy Nature of KL and FM</vt:lpstr>
      <vt:lpstr>Simulated Annealing (SA) Algorithm</vt:lpstr>
      <vt:lpstr>Basic Ideas of SA</vt:lpstr>
      <vt:lpstr>Basic Ideas of SA (cont’d)</vt:lpstr>
      <vt:lpstr>Things to Consider in SA</vt:lpstr>
      <vt:lpstr>SA Algorithm Pseudocode</vt:lpstr>
      <vt:lpstr>Common Cooling Schedules</vt:lpstr>
      <vt:lpstr>Basic SA Algorithm Structure</vt:lpstr>
      <vt:lpstr>SA-based Partitioning Algorithm</vt:lpstr>
      <vt:lpstr>SA-based Partitioning Algorithm (cont’d)</vt:lpstr>
      <vt:lpstr>Evaluation of SA-based Partitioning</vt:lpstr>
      <vt:lpstr>The Use of Randomness</vt:lpstr>
      <vt:lpstr>Adding Randomness to KL/FM</vt:lpstr>
      <vt:lpstr>Tie-breaking Strategy</vt:lpstr>
      <vt:lpstr>Other Partitioning Approaches</vt:lpstr>
      <vt:lpstr>Multilevel Partitioning Techniques</vt:lpstr>
      <vt:lpstr>Coarsening Phase</vt:lpstr>
      <vt:lpstr>Uncoarsening Phase</vt:lpstr>
      <vt:lpstr>hMETIS Algorithm: A Mixed Strategy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Pao-I Chen</dc:creator>
  <cp:lastModifiedBy>Huang, Tsung-Wei</cp:lastModifiedBy>
  <cp:revision>1600</cp:revision>
  <dcterms:created xsi:type="dcterms:W3CDTF">2021-01-05T18:50:35Z</dcterms:created>
  <dcterms:modified xsi:type="dcterms:W3CDTF">2022-08-08T02:45:49Z</dcterms:modified>
</cp:coreProperties>
</file>